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75" r:id="rId5"/>
    <p:sldId id="279" r:id="rId6"/>
    <p:sldId id="287" r:id="rId7"/>
    <p:sldId id="278" r:id="rId8"/>
    <p:sldId id="276" r:id="rId9"/>
    <p:sldId id="290" r:id="rId10"/>
    <p:sldId id="291" r:id="rId11"/>
    <p:sldId id="277" r:id="rId12"/>
    <p:sldId id="294" r:id="rId13"/>
    <p:sldId id="288" r:id="rId14"/>
    <p:sldId id="293" r:id="rId15"/>
    <p:sldId id="298" r:id="rId16"/>
    <p:sldId id="299" r:id="rId17"/>
    <p:sldId id="296" r:id="rId18"/>
    <p:sldId id="292" r:id="rId19"/>
    <p:sldId id="297" r:id="rId20"/>
    <p:sldId id="303" r:id="rId21"/>
    <p:sldId id="306" r:id="rId22"/>
    <p:sldId id="305" r:id="rId23"/>
    <p:sldId id="295" r:id="rId24"/>
    <p:sldId id="301" r:id="rId25"/>
    <p:sldId id="302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D6"/>
    <a:srgbClr val="1A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AC38-50ED-481C-9BA7-BC46941BC76A}" type="datetimeFigureOut">
              <a:rPr lang="pt-BR" smtClean="0"/>
              <a:t>20/08/2025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D58CA-5E27-4939-9441-C76D0FFABF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01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05258-2455-4B03-A026-F680C72A800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05258-2455-4B03-A026-F680C72A800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38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FA6AD728-F2D2-4F35-A7FB-735FCDE5D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1875" y="2940553"/>
            <a:ext cx="5691188" cy="12624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03587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zul - ite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BE37765-E8AA-437A-AB91-BA359DE9ECD8}"/>
              </a:ext>
            </a:extLst>
          </p:cNvPr>
          <p:cNvSpPr>
            <a:spLocks noChangeAspect="1"/>
          </p:cNvSpPr>
          <p:nvPr userDrawn="1"/>
        </p:nvSpPr>
        <p:spPr>
          <a:xfrm>
            <a:off x="6120665" y="1821180"/>
            <a:ext cx="2576013" cy="3517574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chemeClr val="bg2">
                <a:lumMod val="1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375CA9F-113D-410C-9E46-40388EDBBC19}"/>
              </a:ext>
            </a:extLst>
          </p:cNvPr>
          <p:cNvSpPr>
            <a:spLocks noChangeAspect="1"/>
          </p:cNvSpPr>
          <p:nvPr userDrawn="1"/>
        </p:nvSpPr>
        <p:spPr>
          <a:xfrm>
            <a:off x="570654" y="1821180"/>
            <a:ext cx="2576013" cy="3517574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chemeClr val="bg2">
                <a:lumMod val="1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DFD0370-7C65-4259-A272-E1741E5437D6}"/>
              </a:ext>
            </a:extLst>
          </p:cNvPr>
          <p:cNvSpPr>
            <a:spLocks noChangeAspect="1"/>
          </p:cNvSpPr>
          <p:nvPr userDrawn="1"/>
        </p:nvSpPr>
        <p:spPr>
          <a:xfrm>
            <a:off x="3321348" y="1821180"/>
            <a:ext cx="2576013" cy="3517574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chemeClr val="bg2">
                <a:lumMod val="1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 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DFDBF0F-7657-499F-9612-72FED47B8A37}"/>
              </a:ext>
            </a:extLst>
          </p:cNvPr>
          <p:cNvSpPr>
            <a:spLocks noChangeAspect="1"/>
          </p:cNvSpPr>
          <p:nvPr userDrawn="1"/>
        </p:nvSpPr>
        <p:spPr>
          <a:xfrm>
            <a:off x="8917658" y="1821180"/>
            <a:ext cx="2576013" cy="3517574"/>
          </a:xfrm>
          <a:prstGeom prst="roundRect">
            <a:avLst>
              <a:gd name="adj" fmla="val 6898"/>
            </a:avLst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chemeClr val="bg2">
                <a:lumMod val="1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Texto 12">
            <a:extLst>
              <a:ext uri="{FF2B5EF4-FFF2-40B4-BE49-F238E27FC236}">
                <a16:creationId xmlns:a16="http://schemas.microsoft.com/office/drawing/2014/main" id="{A1702B52-F5F6-499D-B5FF-443DB03445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329" y="2078187"/>
            <a:ext cx="1788313" cy="2439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4B9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3" name="Espaço Reservado para Texto 14">
            <a:extLst>
              <a:ext uri="{FF2B5EF4-FFF2-40B4-BE49-F238E27FC236}">
                <a16:creationId xmlns:a16="http://schemas.microsoft.com/office/drawing/2014/main" id="{48951E8D-3538-4FF5-A8FB-A8F211927C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329" y="2473935"/>
            <a:ext cx="2281694" cy="253881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91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  <p:sp>
        <p:nvSpPr>
          <p:cNvPr id="14" name="Espaço Reservado para Texto 12">
            <a:extLst>
              <a:ext uri="{FF2B5EF4-FFF2-40B4-BE49-F238E27FC236}">
                <a16:creationId xmlns:a16="http://schemas.microsoft.com/office/drawing/2014/main" id="{ED10EFA1-3EE1-44AD-8664-2BBC3FE2CA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2626" y="2078187"/>
            <a:ext cx="1788313" cy="2439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4B9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597923C7-9903-4BE6-93FE-D1CAFC9842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2626" y="2473935"/>
            <a:ext cx="2281694" cy="253881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91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14B393A8-9307-41EB-BB27-A2132A9CA1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5863" y="2078187"/>
            <a:ext cx="1788313" cy="2439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4B9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7" name="Espaço Reservado para Texto 14">
            <a:extLst>
              <a:ext uri="{FF2B5EF4-FFF2-40B4-BE49-F238E27FC236}">
                <a16:creationId xmlns:a16="http://schemas.microsoft.com/office/drawing/2014/main" id="{40EE2A12-713B-4BE3-B172-768ACF4E8C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5863" y="2473935"/>
            <a:ext cx="2281694" cy="253881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91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5FFC8295-378E-44A4-A979-D8CAA64AB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2522" y="2078187"/>
            <a:ext cx="1788313" cy="2439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A4B9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9" name="Espaço Reservado para Texto 14">
            <a:extLst>
              <a:ext uri="{FF2B5EF4-FFF2-40B4-BE49-F238E27FC236}">
                <a16:creationId xmlns:a16="http://schemas.microsoft.com/office/drawing/2014/main" id="{578EFBBA-301F-4872-A225-2E2A51C919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82522" y="2473935"/>
            <a:ext cx="2281694" cy="253881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91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</p:spTree>
    <p:extLst>
      <p:ext uri="{BB962C8B-B14F-4D97-AF65-F5344CB8AC3E}">
        <p14:creationId xmlns:p14="http://schemas.microsoft.com/office/powerpoint/2010/main" val="379816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35EE251C-EA26-4805-B478-BD01C3FAD2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89181" y="2225150"/>
            <a:ext cx="1355702" cy="1203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A4B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Ícone</a:t>
            </a:r>
          </a:p>
        </p:txBody>
      </p:sp>
      <p:sp>
        <p:nvSpPr>
          <p:cNvPr id="12" name="Espaço Reservado para Conteúdo 10">
            <a:extLst>
              <a:ext uri="{FF2B5EF4-FFF2-40B4-BE49-F238E27FC236}">
                <a16:creationId xmlns:a16="http://schemas.microsoft.com/office/drawing/2014/main" id="{D1FBBF6B-7E36-4E39-9577-B65E4EF2E2E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18149" y="2225150"/>
            <a:ext cx="1355702" cy="1203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A4B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Ícone</a:t>
            </a:r>
          </a:p>
        </p:txBody>
      </p:sp>
      <p:sp>
        <p:nvSpPr>
          <p:cNvPr id="13" name="Espaço Reservado para Conteúdo 10">
            <a:extLst>
              <a:ext uri="{FF2B5EF4-FFF2-40B4-BE49-F238E27FC236}">
                <a16:creationId xmlns:a16="http://schemas.microsoft.com/office/drawing/2014/main" id="{83790910-ECD5-4E88-A773-A3C7F17994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047117" y="2225150"/>
            <a:ext cx="1355702" cy="1203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A4B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Ícone</a:t>
            </a:r>
          </a:p>
        </p:txBody>
      </p:sp>
      <p:sp>
        <p:nvSpPr>
          <p:cNvPr id="14" name="Espaço Reservado para Texto 12">
            <a:extLst>
              <a:ext uri="{FF2B5EF4-FFF2-40B4-BE49-F238E27FC236}">
                <a16:creationId xmlns:a16="http://schemas.microsoft.com/office/drawing/2014/main" id="{92787206-45FA-4414-93BB-39DEE3F9AF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3388" y="3479389"/>
            <a:ext cx="2407288" cy="441348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1A4B9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B6AFF79F-A55A-4724-8B09-BAE1988446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3388" y="4002373"/>
            <a:ext cx="2407288" cy="1359037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74E1CDDE-2F53-47D7-92D8-C13247A919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2356" y="3479389"/>
            <a:ext cx="2407288" cy="441348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1A4B9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7" name="Espaço Reservado para Texto 14">
            <a:extLst>
              <a:ext uri="{FF2B5EF4-FFF2-40B4-BE49-F238E27FC236}">
                <a16:creationId xmlns:a16="http://schemas.microsoft.com/office/drawing/2014/main" id="{44BA4392-EB59-445D-B824-86679C2169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92356" y="4002373"/>
            <a:ext cx="2407288" cy="1359037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0AC87F58-5E45-4D04-B1FE-F13C699F79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21324" y="3479389"/>
            <a:ext cx="2407288" cy="441348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1A4B9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9" name="Espaço Reservado para Texto 14">
            <a:extLst>
              <a:ext uri="{FF2B5EF4-FFF2-40B4-BE49-F238E27FC236}">
                <a16:creationId xmlns:a16="http://schemas.microsoft.com/office/drawing/2014/main" id="{42D17CCC-465A-4F9A-B297-E5AEEF029A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1324" y="4002373"/>
            <a:ext cx="2407288" cy="1359037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</p:spTree>
    <p:extLst>
      <p:ext uri="{BB962C8B-B14F-4D97-AF65-F5344CB8AC3E}">
        <p14:creationId xmlns:p14="http://schemas.microsoft.com/office/powerpoint/2010/main" val="2674685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10">
            <a:extLst>
              <a:ext uri="{FF2B5EF4-FFF2-40B4-BE49-F238E27FC236}">
                <a16:creationId xmlns:a16="http://schemas.microsoft.com/office/drawing/2014/main" id="{91C9DFF5-3563-4FE9-BAFD-EC1FFE13847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789181" y="2225150"/>
            <a:ext cx="1355702" cy="1203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A4B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Ícone</a:t>
            </a:r>
          </a:p>
        </p:txBody>
      </p:sp>
      <p:sp>
        <p:nvSpPr>
          <p:cNvPr id="4" name="Espaço Reservado para Conteúdo 10">
            <a:extLst>
              <a:ext uri="{FF2B5EF4-FFF2-40B4-BE49-F238E27FC236}">
                <a16:creationId xmlns:a16="http://schemas.microsoft.com/office/drawing/2014/main" id="{33AEAA4D-427C-4E2D-9BB7-CEEB7DF6043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18149" y="2225150"/>
            <a:ext cx="1355702" cy="1203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A4B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Ícone</a:t>
            </a:r>
          </a:p>
        </p:txBody>
      </p:sp>
      <p:sp>
        <p:nvSpPr>
          <p:cNvPr id="5" name="Espaço Reservado para Conteúdo 10">
            <a:extLst>
              <a:ext uri="{FF2B5EF4-FFF2-40B4-BE49-F238E27FC236}">
                <a16:creationId xmlns:a16="http://schemas.microsoft.com/office/drawing/2014/main" id="{4B7CFF3C-35EA-4D0A-96CB-98277B5F574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047117" y="2225150"/>
            <a:ext cx="1355702" cy="1203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1A4B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/>
              <a:t>Ícone</a:t>
            </a:r>
          </a:p>
        </p:txBody>
      </p:sp>
      <p:sp>
        <p:nvSpPr>
          <p:cNvPr id="6" name="Espaço Reservado para Texto 12">
            <a:extLst>
              <a:ext uri="{FF2B5EF4-FFF2-40B4-BE49-F238E27FC236}">
                <a16:creationId xmlns:a16="http://schemas.microsoft.com/office/drawing/2014/main" id="{BE1F91B9-4659-477C-BEB5-2E2458AD28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3388" y="3479389"/>
            <a:ext cx="2407288" cy="441348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8" name="Espaço Reservado para Texto 14">
            <a:extLst>
              <a:ext uri="{FF2B5EF4-FFF2-40B4-BE49-F238E27FC236}">
                <a16:creationId xmlns:a16="http://schemas.microsoft.com/office/drawing/2014/main" id="{0D283AC4-3119-402E-8625-359BC6A149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3388" y="4002374"/>
            <a:ext cx="2407288" cy="122089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  <p:sp>
        <p:nvSpPr>
          <p:cNvPr id="9" name="Espaço Reservado para Texto 12">
            <a:extLst>
              <a:ext uri="{FF2B5EF4-FFF2-40B4-BE49-F238E27FC236}">
                <a16:creationId xmlns:a16="http://schemas.microsoft.com/office/drawing/2014/main" id="{4AD940B3-046E-41B8-B1EB-91BF7623B5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2356" y="3479389"/>
            <a:ext cx="2407288" cy="441348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0" name="Espaço Reservado para Texto 14">
            <a:extLst>
              <a:ext uri="{FF2B5EF4-FFF2-40B4-BE49-F238E27FC236}">
                <a16:creationId xmlns:a16="http://schemas.microsoft.com/office/drawing/2014/main" id="{F171048E-F715-4ADE-BB5C-3F97A3715B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92356" y="4002374"/>
            <a:ext cx="2407288" cy="122089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  <p:sp>
        <p:nvSpPr>
          <p:cNvPr id="11" name="Espaço Reservado para Texto 12">
            <a:extLst>
              <a:ext uri="{FF2B5EF4-FFF2-40B4-BE49-F238E27FC236}">
                <a16:creationId xmlns:a16="http://schemas.microsoft.com/office/drawing/2014/main" id="{C053B85C-AF6C-499B-9C0F-2974CD8B66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21324" y="3479389"/>
            <a:ext cx="2407288" cy="441348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2" name="Espaço Reservado para Texto 14">
            <a:extLst>
              <a:ext uri="{FF2B5EF4-FFF2-40B4-BE49-F238E27FC236}">
                <a16:creationId xmlns:a16="http://schemas.microsoft.com/office/drawing/2014/main" id="{D94D2D22-5115-45C5-8B3B-AA24C28D30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21324" y="4002374"/>
            <a:ext cx="2407288" cy="122089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</p:spTree>
    <p:extLst>
      <p:ext uri="{BB962C8B-B14F-4D97-AF65-F5344CB8AC3E}">
        <p14:creationId xmlns:p14="http://schemas.microsoft.com/office/powerpoint/2010/main" val="346146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aro -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EA353B62-7E42-4A99-8038-4A52909E9B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8147" y="1355725"/>
            <a:ext cx="5256213" cy="4611688"/>
          </a:xfrm>
          <a:prstGeom prst="roundRect">
            <a:avLst>
              <a:gd name="adj" fmla="val 4827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1A4B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Insira imagem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9FA592D6-04D5-4455-82AD-4101776B3D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850" y="1479550"/>
            <a:ext cx="4756150" cy="5794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B9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92E56821-DAB4-4240-BD01-17BBCF3FF8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57850" y="2170821"/>
            <a:ext cx="4756150" cy="36116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</p:spTree>
    <p:extLst>
      <p:ext uri="{BB962C8B-B14F-4D97-AF65-F5344CB8AC3E}">
        <p14:creationId xmlns:p14="http://schemas.microsoft.com/office/powerpoint/2010/main" val="282403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zul -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EA353B62-7E42-4A99-8038-4A52909E9B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38147" y="1355725"/>
            <a:ext cx="5256213" cy="4611688"/>
          </a:xfrm>
          <a:prstGeom prst="roundRect">
            <a:avLst>
              <a:gd name="adj" fmla="val 4827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1A4B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Insira imagem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9FA592D6-04D5-4455-82AD-4101776B3D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7850" y="1479550"/>
            <a:ext cx="4756150" cy="5794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92E56821-DAB4-4240-BD01-17BBCF3FF8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57850" y="2170821"/>
            <a:ext cx="4756150" cy="36116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</p:spTree>
    <p:extLst>
      <p:ext uri="{BB962C8B-B14F-4D97-AF65-F5344CB8AC3E}">
        <p14:creationId xmlns:p14="http://schemas.microsoft.com/office/powerpoint/2010/main" val="38767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aro -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9FA592D6-04D5-4455-82AD-4101776B3D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9701" y="1479550"/>
            <a:ext cx="7564768" cy="5794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B9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92E56821-DAB4-4240-BD01-17BBCF3FF8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9701" y="2170821"/>
            <a:ext cx="7564768" cy="36116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</p:spTree>
    <p:extLst>
      <p:ext uri="{BB962C8B-B14F-4D97-AF65-F5344CB8AC3E}">
        <p14:creationId xmlns:p14="http://schemas.microsoft.com/office/powerpoint/2010/main" val="356568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zul -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9FA592D6-04D5-4455-82AD-4101776B3D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9701" y="1479550"/>
            <a:ext cx="7564768" cy="5794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92E56821-DAB4-4240-BD01-17BBCF3FF8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9701" y="2170821"/>
            <a:ext cx="7564768" cy="36116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</p:spTree>
    <p:extLst>
      <p:ext uri="{BB962C8B-B14F-4D97-AF65-F5344CB8AC3E}">
        <p14:creationId xmlns:p14="http://schemas.microsoft.com/office/powerpoint/2010/main" val="404483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aro - 2 tex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9FA592D6-04D5-4455-82AD-4101776B3D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13448" y="1479550"/>
            <a:ext cx="4380814" cy="5794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B9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92E56821-DAB4-4240-BD01-17BBCF3FF8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3448" y="2170821"/>
            <a:ext cx="4380814" cy="36116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  <p:sp>
        <p:nvSpPr>
          <p:cNvPr id="4" name="Espaço Reservado para Texto 12">
            <a:extLst>
              <a:ext uri="{FF2B5EF4-FFF2-40B4-BE49-F238E27FC236}">
                <a16:creationId xmlns:a16="http://schemas.microsoft.com/office/drawing/2014/main" id="{90904193-4578-46B1-8291-6575C4D858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1270" y="1479550"/>
            <a:ext cx="4380814" cy="5794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A4B9F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5" name="Espaço Reservado para Texto 14">
            <a:extLst>
              <a:ext uri="{FF2B5EF4-FFF2-40B4-BE49-F238E27FC236}">
                <a16:creationId xmlns:a16="http://schemas.microsoft.com/office/drawing/2014/main" id="{A627A786-3902-48A6-BFE0-6A02CC0BC8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1270" y="2170821"/>
            <a:ext cx="4380814" cy="36116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</p:spTree>
    <p:extLst>
      <p:ext uri="{BB962C8B-B14F-4D97-AF65-F5344CB8AC3E}">
        <p14:creationId xmlns:p14="http://schemas.microsoft.com/office/powerpoint/2010/main" val="358705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zul  - 2 tex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9FA592D6-04D5-4455-82AD-4101776B3D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13448" y="1479550"/>
            <a:ext cx="4380814" cy="5794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92E56821-DAB4-4240-BD01-17BBCF3FF8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3448" y="2170821"/>
            <a:ext cx="4380814" cy="36116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  <p:sp>
        <p:nvSpPr>
          <p:cNvPr id="4" name="Espaço Reservado para Texto 12">
            <a:extLst>
              <a:ext uri="{FF2B5EF4-FFF2-40B4-BE49-F238E27FC236}">
                <a16:creationId xmlns:a16="http://schemas.microsoft.com/office/drawing/2014/main" id="{90904193-4578-46B1-8291-6575C4D858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1270" y="1479550"/>
            <a:ext cx="4380814" cy="5794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pt-BR"/>
              <a:t>Insira seu título</a:t>
            </a:r>
          </a:p>
        </p:txBody>
      </p:sp>
      <p:sp>
        <p:nvSpPr>
          <p:cNvPr id="5" name="Espaço Reservado para Texto 14">
            <a:extLst>
              <a:ext uri="{FF2B5EF4-FFF2-40B4-BE49-F238E27FC236}">
                <a16:creationId xmlns:a16="http://schemas.microsoft.com/office/drawing/2014/main" id="{A627A786-3902-48A6-BFE0-6A02CC0BC8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1270" y="2170821"/>
            <a:ext cx="4380814" cy="36116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Insira seu parágrafo aqui.</a:t>
            </a:r>
          </a:p>
        </p:txBody>
      </p:sp>
    </p:spTree>
    <p:extLst>
      <p:ext uri="{BB962C8B-B14F-4D97-AF65-F5344CB8AC3E}">
        <p14:creationId xmlns:p14="http://schemas.microsoft.com/office/powerpoint/2010/main" val="104681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1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az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59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EE623FE-D9A7-4EF4-B3AC-5F41E9CF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17C4A8-4B31-4CF3-9D49-53393E3C5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51BEAC-0072-44B4-A482-55C67FC6D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907F-2D02-4CFE-9E27-66FAE7EEEF0D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D818FD-ECE6-4277-A5F4-D67A5A242C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56A2F7-9B2A-4E94-8F05-D1CE49AF3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11C3-8C66-47CF-BC59-D0DA891A4F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29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1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0" r:id="rId10"/>
    <p:sldLayoutId id="2147483656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esirs-my.sharepoint.com/:p:/r/personal/matheus_bender_fiergs_org_br/Documents/Arquivos%20de%20Chat%20do%20Microsoft%20Teams/GESUP_Cadastro%20telas.pptx?d=wb1ebe10677db43569258a1cd9d2b86b0&amp;csf=1&amp;web=1&amp;e=FGWpya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esirs.sharepoint.com/:p:/r/sites/gesup/Documentos%20Compartilhados/2.%20COMPRAS%20COMPLEXO%20FIERGS/ALINE/WHORKSHOP%20FORNECEDORES/GESUP_Cadastro%20telas%20processo.pptx?d=w7d244c8aef8b445790d6567d05f81e31&amp;csf=1&amp;web=1&amp;e=tXYzV7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eskmanager.com.br/blog/gestao-de-fornecedores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11F7D49-B3B7-4DD3-B38A-5855DC4139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1875" y="2940554"/>
            <a:ext cx="5691188" cy="728922"/>
          </a:xfrm>
        </p:spPr>
        <p:txBody>
          <a:bodyPr>
            <a:normAutofit/>
          </a:bodyPr>
          <a:lstStyle/>
          <a:p>
            <a:r>
              <a:rPr lang="pt-BR" sz="4000"/>
              <a:t>GESUP​</a:t>
            </a:r>
          </a:p>
        </p:txBody>
      </p:sp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E811F69D-2B03-4211-B733-76FB91338DB2}"/>
              </a:ext>
            </a:extLst>
          </p:cNvPr>
          <p:cNvSpPr txBox="1">
            <a:spLocks/>
          </p:cNvSpPr>
          <p:nvPr/>
        </p:nvSpPr>
        <p:spPr>
          <a:xfrm>
            <a:off x="2301875" y="3598225"/>
            <a:ext cx="5691188" cy="126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0" i="1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Gestão de Suprimentos</a:t>
            </a:r>
            <a:r>
              <a:rPr lang="pt-BR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pt-BR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7457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E6F2ED-28B1-45DA-8F25-36338231A0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/>
              <a:t>ORIENTAÇÕES DAS CONTRATAÇÕES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C45937-ACEF-400A-8CD1-5C065310E4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9701" y="2170821"/>
            <a:ext cx="7564768" cy="1258179"/>
          </a:xfrm>
        </p:spPr>
        <p:txBody>
          <a:bodyPr/>
          <a:lstStyle/>
          <a:p>
            <a:r>
              <a:rPr lang="pt-BR"/>
              <a:t>Tela do Cadastro: 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Cadastrar-se no sistema 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Normas e Instruções​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6AC94D9-16B2-4E61-80B6-77F5C7CDF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45" y="3298767"/>
            <a:ext cx="7800109" cy="34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9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F26434-5BBF-4183-B3EB-AD6E3FCD9B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6597" y="1355725"/>
            <a:ext cx="5041819" cy="4611688"/>
          </a:xfrm>
        </p:spPr>
        <p:txBody>
          <a:bodyPr>
            <a:noAutofit/>
          </a:bodyPr>
          <a:lstStyle/>
          <a:p>
            <a:pPr rtl="0" fontAlgn="base"/>
            <a:r>
              <a:rPr lang="pt-BR" sz="1200" b="1" i="0" u="none" strike="noStrike">
                <a:solidFill>
                  <a:srgbClr val="305699"/>
                </a:solidFill>
                <a:effectLst/>
              </a:rPr>
              <a:t>Código de Conduta Ética do Sistema FIERGS: </a:t>
            </a:r>
            <a:r>
              <a:rPr lang="pt-BR" sz="1200" b="0" i="0" u="none" strike="noStrike">
                <a:solidFill>
                  <a:srgbClr val="305699"/>
                </a:solidFill>
                <a:effectLst/>
              </a:rPr>
              <a:t>é</a:t>
            </a:r>
            <a:r>
              <a:rPr lang="pt-BR" sz="1200" b="1" i="0" u="none" strike="noStrike">
                <a:solidFill>
                  <a:srgbClr val="305699"/>
                </a:solidFill>
                <a:effectLst/>
              </a:rPr>
              <a:t> </a:t>
            </a:r>
            <a:r>
              <a:rPr lang="pt-BR" sz="1200" b="0" i="0" u="none" strike="noStrike">
                <a:solidFill>
                  <a:srgbClr val="305699"/>
                </a:solidFill>
                <a:effectLst/>
              </a:rPr>
              <a:t>um guia de orientação e de conduta social e ética no ambiente corporativo. E em seu relacionamento com parceiros e fornecedores, o Sistema FIERGS espera: clareza na caracterização dos produtos e dos serviços, bem como atenção aos cuidados a serem tomados em relação à saúde e à segurança das pessoas e do meio ambiente. </a:t>
            </a:r>
            <a:r>
              <a:rPr lang="pt-BR" sz="1200" b="0" i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pt-BR" sz="1200" b="0" i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pt-BR" sz="1200" b="1" i="0" u="none" strike="noStrike">
                <a:solidFill>
                  <a:srgbClr val="305699"/>
                </a:solidFill>
                <a:effectLst/>
              </a:rPr>
              <a:t>Código de Conduta Fornecedores:</a:t>
            </a:r>
            <a:r>
              <a:rPr lang="pt-BR" sz="1200" b="0" i="0" u="none" strike="noStrike">
                <a:solidFill>
                  <a:srgbClr val="305699"/>
                </a:solidFill>
                <a:effectLst/>
              </a:rPr>
              <a:t> aplica-se a todos os fornecedores que, de forma direta ou indireta, estabeleçam vínculo com a entidade, bem como o disposto no Código de Conduta Ética do Sistema FIERGS.</a:t>
            </a:r>
            <a:r>
              <a:rPr lang="en-US" sz="1200" b="0" i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pt-BR" sz="1200" b="0" i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pt-BR" sz="1200" b="1" i="0" u="none" strike="noStrike">
                <a:solidFill>
                  <a:srgbClr val="305699"/>
                </a:solidFill>
                <a:effectLst/>
              </a:rPr>
              <a:t>Orientações Gerais: </a:t>
            </a:r>
            <a:r>
              <a:rPr lang="pt-BR" sz="1200" b="0" i="0" u="none" strike="noStrike">
                <a:solidFill>
                  <a:srgbClr val="305699"/>
                </a:solidFill>
                <a:effectLst/>
              </a:rPr>
              <a:t>orientações gerais sobre o uso do Portal de Compras FIERGS. </a:t>
            </a:r>
            <a:r>
              <a:rPr lang="en-US" sz="1200" b="0" i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endParaRPr lang="pt-BR" sz="1200" b="0" i="0">
              <a:solidFill>
                <a:srgbClr val="000000"/>
              </a:solidFill>
              <a:effectLst/>
            </a:endParaRPr>
          </a:p>
          <a:p>
            <a:pPr rtl="0" fontAlgn="base"/>
            <a:r>
              <a:rPr lang="pt-BR" sz="1200" b="1" i="0" u="none" strike="noStrike">
                <a:solidFill>
                  <a:srgbClr val="305699"/>
                </a:solidFill>
                <a:effectLst/>
              </a:rPr>
              <a:t>Solicitação de Cadastro e Declaração Especial: </a:t>
            </a:r>
            <a:r>
              <a:rPr lang="pt-BR" sz="1200" b="0" i="0" u="none" strike="noStrike">
                <a:solidFill>
                  <a:srgbClr val="305699"/>
                </a:solidFill>
                <a:effectLst/>
              </a:rPr>
              <a:t>é uma declaração que deve ser preenchida pela empresa que está se cadastrando, como documento obrigatório.</a:t>
            </a:r>
            <a:r>
              <a:rPr lang="en-US" sz="1200" b="0" i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pt-BR" sz="1200" b="0" i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/>
            <a:r>
              <a:rPr lang="pt-BR" sz="1200" b="1" i="0" u="none" strike="noStrike">
                <a:solidFill>
                  <a:srgbClr val="305699"/>
                </a:solidFill>
                <a:effectLst/>
              </a:rPr>
              <a:t>Manual de Cadastro de Fornecedores: </a:t>
            </a:r>
            <a:r>
              <a:rPr lang="pt-BR" sz="1200" b="0" i="0" u="none" strike="noStrike">
                <a:solidFill>
                  <a:srgbClr val="305699"/>
                </a:solidFill>
                <a:effectLst/>
              </a:rPr>
              <a:t>é um material de auxílio aos usuários que realizam o cadastro, para atualização e renovação cadastral.</a:t>
            </a:r>
            <a:endParaRPr lang="en-US" sz="1200" b="0" i="0">
              <a:solidFill>
                <a:srgbClr val="000000"/>
              </a:solidFill>
              <a:effectLst/>
            </a:endParaRPr>
          </a:p>
          <a:p>
            <a:endParaRPr lang="pt-BR" sz="120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9516969-97D8-42FA-9A9B-B702BDB7D2A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" b="3593"/>
          <a:stretch>
            <a:fillRect/>
          </a:stretch>
        </p:blipFill>
        <p:spPr bwMode="auto">
          <a:xfrm>
            <a:off x="0" y="1355725"/>
            <a:ext cx="5256213" cy="4611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0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B657270-8040-43B5-BA41-8DB765D4E9B7}"/>
              </a:ext>
            </a:extLst>
          </p:cNvPr>
          <p:cNvSpPr/>
          <p:nvPr/>
        </p:nvSpPr>
        <p:spPr>
          <a:xfrm>
            <a:off x="5407818" y="1836042"/>
            <a:ext cx="5593278" cy="4987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F26434-5BBF-4183-B3EB-AD6E3FCD9B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7818" y="3065541"/>
            <a:ext cx="5041819" cy="2746262"/>
          </a:xfrm>
        </p:spPr>
        <p:txBody>
          <a:bodyPr>
            <a:noAutofit/>
          </a:bodyPr>
          <a:lstStyle/>
          <a:p>
            <a:pPr marL="171450" indent="-1714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i="0" u="none" strike="noStrike" dirty="0">
                <a:solidFill>
                  <a:srgbClr val="305699"/>
                </a:solidFill>
                <a:effectLst/>
              </a:rPr>
              <a:t>Como fazer o cadastro; ​</a:t>
            </a:r>
          </a:p>
          <a:p>
            <a:pPr marL="171450" indent="-1714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i="0" u="none" strike="noStrike" dirty="0">
                <a:solidFill>
                  <a:srgbClr val="305699"/>
                </a:solidFill>
                <a:effectLst/>
              </a:rPr>
              <a:t>Visão do fornecedor das telas do sistema para as contratações;​</a:t>
            </a:r>
          </a:p>
          <a:p>
            <a:pPr marL="171450" indent="-1714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i="0" u="none" strike="noStrike" dirty="0">
                <a:solidFill>
                  <a:srgbClr val="305699"/>
                </a:solidFill>
                <a:effectLst/>
              </a:rPr>
              <a:t>Orientações de como colocar uma proposta no Portal de Compras FIERGS;​</a:t>
            </a:r>
          </a:p>
          <a:p>
            <a:pPr marL="171450" indent="-1714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i="0" u="none" strike="noStrike" dirty="0">
                <a:solidFill>
                  <a:srgbClr val="305699"/>
                </a:solidFill>
                <a:effectLst/>
              </a:rPr>
              <a:t> Preenchimento das informações completas, inclusive dos dados bancárias, conta corrente pessoa jurídica.​</a:t>
            </a:r>
            <a:endParaRPr lang="pt-BR" sz="12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8473697-3FE5-4CD8-91FB-2DABBD72EF60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7" b="21117"/>
          <a:stretch>
            <a:fillRect/>
          </a:stretch>
        </p:blipFill>
        <p:spPr bwMode="auto">
          <a:xfrm>
            <a:off x="-191441" y="1283750"/>
            <a:ext cx="5256213" cy="4611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1">
            <a:extLst>
              <a:ext uri="{FF2B5EF4-FFF2-40B4-BE49-F238E27FC236}">
                <a16:creationId xmlns:a16="http://schemas.microsoft.com/office/drawing/2014/main" id="{4275B890-985E-47AB-BD8F-8F91A60C05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7818" y="1194440"/>
            <a:ext cx="6096186" cy="1506228"/>
          </a:xfrm>
        </p:spPr>
        <p:txBody>
          <a:bodyPr>
            <a:normAutofit/>
          </a:bodyPr>
          <a:lstStyle/>
          <a:p>
            <a:pPr algn="l" rtl="0" fontAlgn="base"/>
            <a:r>
              <a:rPr lang="pt-BR" sz="1800" b="1" i="0" u="none" strike="noStrike" dirty="0">
                <a:solidFill>
                  <a:srgbClr val="1B4B9F"/>
                </a:solidFill>
                <a:effectLst/>
                <a:latin typeface="Arial Black" panose="020B0A04020102020204" pitchFamily="34" charset="0"/>
              </a:rPr>
              <a:t>PASSO A PASSO DO CADASTRO: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​</a:t>
            </a:r>
          </a:p>
          <a:p>
            <a:pPr algn="l" rtl="0" fontAlgn="base"/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pt-BR" sz="1600" b="1" i="0" u="none" strike="noStrike" dirty="0">
                <a:solidFill>
                  <a:srgbClr val="1B4B9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Equipe de Compras demonstrará o cadastro na tela.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47CB6D5-7463-4E3B-A739-C4679F45C965}"/>
              </a:ext>
            </a:extLst>
          </p:cNvPr>
          <p:cNvSpPr/>
          <p:nvPr/>
        </p:nvSpPr>
        <p:spPr>
          <a:xfrm>
            <a:off x="3144788" y="3262175"/>
            <a:ext cx="3978234" cy="7956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E6F2ED-28B1-45DA-8F25-36338231A0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9701" y="1479550"/>
            <a:ext cx="7564768" cy="612760"/>
          </a:xfrm>
        </p:spPr>
        <p:txBody>
          <a:bodyPr>
            <a:normAutofit/>
          </a:bodyPr>
          <a:lstStyle/>
          <a:p>
            <a:pPr algn="l" rtl="0" fontAlgn="base"/>
            <a:r>
              <a:rPr lang="pt-BR" sz="1800" b="0" i="0" u="none" strike="noStrike">
                <a:solidFill>
                  <a:srgbClr val="1B4B9F"/>
                </a:solidFill>
                <a:effectLst/>
                <a:latin typeface="Arial Black" panose="020B0A04020102020204" pitchFamily="34" charset="0"/>
              </a:rPr>
              <a:t>PASSO A PASSO – CADASTRO DE FORNECEDOR</a:t>
            </a:r>
            <a:r>
              <a:rPr lang="pt-BR" sz="1800" b="0" i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​</a:t>
            </a:r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C45937-ACEF-400A-8CD1-5C065310E4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70318" y="3429000"/>
            <a:ext cx="4919631" cy="573596"/>
          </a:xfrm>
        </p:spPr>
        <p:txBody>
          <a:bodyPr>
            <a:normAutofit/>
          </a:bodyPr>
          <a:lstStyle/>
          <a:p>
            <a:r>
              <a:rPr lang="pt-BR" sz="24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GESUP_Cadastro</a:t>
            </a:r>
            <a:r>
              <a:rPr lang="pt-BR" sz="2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 telas.pptx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807419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E6F2ED-28B1-45DA-8F25-36338231A0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9701" y="1479549"/>
            <a:ext cx="7564768" cy="1094319"/>
          </a:xfrm>
        </p:spPr>
        <p:txBody>
          <a:bodyPr>
            <a:normAutofit/>
          </a:bodyPr>
          <a:lstStyle/>
          <a:p>
            <a:r>
              <a:rPr lang="pt-BR"/>
              <a:t>VISUALIZAÇÃO DAS CONTRATAÇÕES:​</a:t>
            </a:r>
          </a:p>
          <a:p>
            <a:r>
              <a:rPr lang="pt-BR"/>
              <a:t>ABERTAS, EM ANDAMENTO E ENCERRADAS ​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C45937-ACEF-400A-8CD1-5C065310E4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9701" y="3764477"/>
            <a:ext cx="7564768" cy="252944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/>
              <a:t> </a:t>
            </a:r>
            <a:r>
              <a:rPr lang="pt-BR" b="1"/>
              <a:t>Tipo de modalidade</a:t>
            </a:r>
            <a:r>
              <a:rPr lang="pt-BR"/>
              <a:t>: Todas, Processo de Seleção com disputa e Processo de Seleção sem disputa.​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/>
              <a:t> </a:t>
            </a:r>
            <a:r>
              <a:rPr lang="pt-BR" b="1"/>
              <a:t>Número</a:t>
            </a:r>
            <a:r>
              <a:rPr lang="pt-BR"/>
              <a:t>: Pesquisar o processo de contratação pelo seu número definido no portal. Neste campo é possível pesquisar também os processos pelo tipo de modalidade definida.​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/>
              <a:t>​ </a:t>
            </a:r>
            <a:r>
              <a:rPr lang="pt-BR" b="1"/>
              <a:t>Objeto</a:t>
            </a:r>
            <a:r>
              <a:rPr lang="pt-BR"/>
              <a:t>: Pesquisar o processo pelo objeto (título denominado).​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/>
              <a:t>​ </a:t>
            </a:r>
            <a:r>
              <a:rPr lang="pt-BR" b="1"/>
              <a:t>Unidade compradora</a:t>
            </a:r>
            <a:r>
              <a:rPr lang="pt-BR"/>
              <a:t>: Pesquisar o processo pela Unidade compradora responsável.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90E2137-5E20-4D65-A5FC-145C1DA6D130}"/>
              </a:ext>
            </a:extLst>
          </p:cNvPr>
          <p:cNvSpPr/>
          <p:nvPr/>
        </p:nvSpPr>
        <p:spPr>
          <a:xfrm>
            <a:off x="2289701" y="2605971"/>
            <a:ext cx="6329548" cy="6115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CFBE00E-6758-42B4-B9B4-F5F6B80272D1}"/>
              </a:ext>
            </a:extLst>
          </p:cNvPr>
          <p:cNvSpPr txBox="1"/>
          <p:nvPr/>
        </p:nvSpPr>
        <p:spPr>
          <a:xfrm>
            <a:off x="2470068" y="2726433"/>
            <a:ext cx="5866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91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fornecedor pode realizar a pesquisa da seguinte forma: ​</a:t>
            </a:r>
          </a:p>
        </p:txBody>
      </p:sp>
    </p:spTree>
    <p:extLst>
      <p:ext uri="{BB962C8B-B14F-4D97-AF65-F5344CB8AC3E}">
        <p14:creationId xmlns:p14="http://schemas.microsoft.com/office/powerpoint/2010/main" val="362356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47CB6D5-7463-4E3B-A739-C4679F45C965}"/>
              </a:ext>
            </a:extLst>
          </p:cNvPr>
          <p:cNvSpPr/>
          <p:nvPr/>
        </p:nvSpPr>
        <p:spPr>
          <a:xfrm>
            <a:off x="2861312" y="3177845"/>
            <a:ext cx="4265478" cy="612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E6F2ED-28B1-45DA-8F25-36338231A0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1058" y="1592318"/>
            <a:ext cx="7564768" cy="1085520"/>
          </a:xfrm>
        </p:spPr>
        <p:txBody>
          <a:bodyPr>
            <a:normAutofit/>
          </a:bodyPr>
          <a:lstStyle/>
          <a:p>
            <a:pPr algn="ctr" rtl="0" fontAlgn="base"/>
            <a:r>
              <a:rPr lang="pt-BR" sz="1800" b="0" i="0" u="none" strike="noStrike" dirty="0">
                <a:solidFill>
                  <a:srgbClr val="1B4B9F"/>
                </a:solidFill>
                <a:effectLst/>
                <a:latin typeface="Arial Black" panose="020B0A04020102020204" pitchFamily="34" charset="0"/>
              </a:rPr>
              <a:t>VISUALIZAÇÃO DAS CONTRATAÇÕES: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pt-BR" sz="1800" b="0" i="0" u="none" strike="noStrike" dirty="0">
                <a:solidFill>
                  <a:srgbClr val="1B4B9F"/>
                </a:solidFill>
                <a:effectLst/>
                <a:latin typeface="Arial Black" panose="020B0A04020102020204" pitchFamily="34" charset="0"/>
              </a:rPr>
              <a:t>ABERTAS, EM ANDAMENTO E ENCERRADAS 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​</a:t>
            </a:r>
            <a:endParaRPr lang="pt-B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C45937-ACEF-400A-8CD1-5C065310E4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0901" y="3263350"/>
            <a:ext cx="3806299" cy="441750"/>
          </a:xfrm>
        </p:spPr>
        <p:txBody>
          <a:bodyPr/>
          <a:lstStyle/>
          <a:p>
            <a:r>
              <a:rPr lang="pt-BR" sz="18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GESUP_Cadastro</a:t>
            </a:r>
            <a:r>
              <a:rPr lang="pt-BR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 telas processo.pptx</a:t>
            </a:r>
            <a:r>
              <a:rPr lang="pt-B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771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8AA63C-0FB8-473E-855C-8AEFF25376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3174" y="1176006"/>
            <a:ext cx="4407807" cy="652794"/>
          </a:xfrm>
        </p:spPr>
        <p:txBody>
          <a:bodyPr>
            <a:normAutofit/>
          </a:bodyPr>
          <a:lstStyle/>
          <a:p>
            <a:r>
              <a:rPr lang="pt-BR" sz="1800" b="0" i="0" u="none" strike="noStrike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GESTÃO DE FORNECEDORES</a:t>
            </a:r>
            <a:r>
              <a:rPr lang="pt-BR" sz="1800" b="0" i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​</a:t>
            </a:r>
            <a:endParaRPr lang="pt-BR"/>
          </a:p>
        </p:txBody>
      </p:sp>
      <p:sp>
        <p:nvSpPr>
          <p:cNvPr id="7" name="Espaço Reservado para Texto 3">
            <a:extLst>
              <a:ext uri="{FF2B5EF4-FFF2-40B4-BE49-F238E27FC236}">
                <a16:creationId xmlns:a16="http://schemas.microsoft.com/office/drawing/2014/main" id="{BC2E04BF-E8DB-4B23-8EDD-C17FEF015C52}"/>
              </a:ext>
            </a:extLst>
          </p:cNvPr>
          <p:cNvSpPr txBox="1">
            <a:spLocks/>
          </p:cNvSpPr>
          <p:nvPr/>
        </p:nvSpPr>
        <p:spPr>
          <a:xfrm>
            <a:off x="1023174" y="1828800"/>
            <a:ext cx="5256212" cy="4206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/>
              <a:t>O processo de Gestão de Fornecedores está inserindo dentro da área de suprimentos (GESUP).​</a:t>
            </a:r>
          </a:p>
          <a:p>
            <a:pPr>
              <a:lnSpc>
                <a:spcPct val="150000"/>
              </a:lnSpc>
            </a:pPr>
            <a:r>
              <a:rPr lang="pt-BR"/>
              <a:t>Atuamos desde o cadastro do fornecedor, até nas ocorrências e divergências com as entregas. Atendendo a todas as unidades distribuídas ao longo do estado do Rio Grande do Sul e a todos os fornecedores do sistema.​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/>
              <a:t>Cuidamos do relacionamento entre fornecedores, compradores e solicitantes;​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/>
              <a:t>Canal de atendimento aos fornecedores;​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/>
              <a:t>Monitoramento desempenho de fornecedores;​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/>
              <a:t>Solucionadores de ocorrências ou divergências nas entregas e execuções.​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972969E-9207-44B2-B3B6-0DDBFEAC983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 b="3641"/>
          <a:stretch>
            <a:fillRect/>
          </a:stretch>
        </p:blipFill>
        <p:spPr bwMode="auto">
          <a:xfrm>
            <a:off x="7142163" y="842509"/>
            <a:ext cx="5256212" cy="4611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40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8AA63C-0FB8-473E-855C-8AEFF25376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8929" y="1206435"/>
            <a:ext cx="4407807" cy="652794"/>
          </a:xfrm>
        </p:spPr>
        <p:txBody>
          <a:bodyPr>
            <a:normAutofit fontScale="47500" lnSpcReduction="20000"/>
          </a:bodyPr>
          <a:lstStyle/>
          <a:p>
            <a:r>
              <a:rPr lang="pt-BR" sz="3600" dirty="0">
                <a:solidFill>
                  <a:srgbClr val="FFFFFF"/>
                </a:solidFill>
              </a:rPr>
              <a:t>DEMANDAS M</a:t>
            </a:r>
            <a:r>
              <a:rPr lang="pt-BR" sz="3600" b="0" i="0" u="none" strike="noStrike" dirty="0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APEADAS</a:t>
            </a:r>
          </a:p>
          <a:p>
            <a:r>
              <a:rPr lang="pt-BR" sz="3600" dirty="0">
                <a:solidFill>
                  <a:srgbClr val="FFFFFF"/>
                </a:solidFill>
              </a:rPr>
              <a:t>2025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​</a:t>
            </a:r>
            <a:endParaRPr lang="pt-BR" sz="1600" dirty="0"/>
          </a:p>
        </p:txBody>
      </p:sp>
      <p:pic>
        <p:nvPicPr>
          <p:cNvPr id="8" name="Imagem 7" descr="Tabela&#10;&#10;Descrição gerada automaticamente">
            <a:extLst>
              <a:ext uri="{FF2B5EF4-FFF2-40B4-BE49-F238E27FC236}">
                <a16:creationId xmlns:a16="http://schemas.microsoft.com/office/drawing/2014/main" id="{4E24D751-F397-46B9-86E4-02B96E93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748" y="965167"/>
            <a:ext cx="5212925" cy="4705959"/>
          </a:xfrm>
          <a:prstGeom prst="rect">
            <a:avLst/>
          </a:prstGeom>
        </p:spPr>
      </p:pic>
      <p:pic>
        <p:nvPicPr>
          <p:cNvPr id="10" name="Imagem 9" descr="Uma imagem contendo no interior, metal, mesa, cozinha&#10;&#10;Descrição gerada automaticamente">
            <a:extLst>
              <a:ext uri="{FF2B5EF4-FFF2-40B4-BE49-F238E27FC236}">
                <a16:creationId xmlns:a16="http://schemas.microsoft.com/office/drawing/2014/main" id="{5275AF3E-0B6B-4561-807C-4FAF42316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82" y="2556381"/>
            <a:ext cx="5724525" cy="4210050"/>
          </a:xfrm>
          <a:prstGeom prst="rect">
            <a:avLst/>
          </a:prstGeom>
        </p:spPr>
      </p:pic>
      <p:pic>
        <p:nvPicPr>
          <p:cNvPr id="13" name="Imagem 12" descr="Forma, Retângulo&#10;&#10;Descrição gerada automaticamente">
            <a:extLst>
              <a:ext uri="{FF2B5EF4-FFF2-40B4-BE49-F238E27FC236}">
                <a16:creationId xmlns:a16="http://schemas.microsoft.com/office/drawing/2014/main" id="{68B6482D-40F6-42C8-9DBF-06933110E2B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6000"/>
          </a:blip>
          <a:stretch>
            <a:fillRect/>
          </a:stretch>
        </p:blipFill>
        <p:spPr>
          <a:xfrm>
            <a:off x="134082" y="2556381"/>
            <a:ext cx="5780348" cy="430161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61287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DE78AD-D403-42CF-A4DE-DD8B42EE2522}"/>
              </a:ext>
            </a:extLst>
          </p:cNvPr>
          <p:cNvSpPr/>
          <p:nvPr/>
        </p:nvSpPr>
        <p:spPr>
          <a:xfrm>
            <a:off x="2277460" y="1434658"/>
            <a:ext cx="6690694" cy="1818496"/>
          </a:xfrm>
          <a:prstGeom prst="roundRect">
            <a:avLst/>
          </a:prstGeom>
          <a:solidFill>
            <a:schemeClr val="bg1">
              <a:alpha val="38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dirty="0">
              <a:solidFill>
                <a:srgbClr val="1B4B9F"/>
              </a:solidFill>
              <a:latin typeface="Arial Black"/>
            </a:endParaRPr>
          </a:p>
        </p:txBody>
      </p:sp>
      <p:sp>
        <p:nvSpPr>
          <p:cNvPr id="6" name="Espaço Reservado para Texto 1">
            <a:extLst>
              <a:ext uri="{FF2B5EF4-FFF2-40B4-BE49-F238E27FC236}">
                <a16:creationId xmlns:a16="http://schemas.microsoft.com/office/drawing/2014/main" id="{2E895F75-0CC9-47F0-8B46-25AFC18212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7704" y="417520"/>
            <a:ext cx="7564768" cy="579495"/>
          </a:xfrm>
        </p:spPr>
        <p:txBody>
          <a:bodyPr>
            <a:normAutofit/>
          </a:bodyPr>
          <a:lstStyle/>
          <a:p>
            <a:r>
              <a:rPr lang="pt-BR" sz="2400" dirty="0"/>
              <a:t>SEGMENTO </a:t>
            </a:r>
            <a:r>
              <a:rPr lang="pt-BR" sz="2800" dirty="0"/>
              <a:t>TÊXTIL</a:t>
            </a:r>
            <a:endParaRPr lang="pt-BR" sz="2000" dirty="0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97BFA9C-BE04-4E57-B6D2-F66610A1D760}"/>
              </a:ext>
            </a:extLst>
          </p:cNvPr>
          <p:cNvSpPr/>
          <p:nvPr/>
        </p:nvSpPr>
        <p:spPr>
          <a:xfrm>
            <a:off x="2021507" y="4152509"/>
            <a:ext cx="3042864" cy="5892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1B4B9F"/>
                </a:solidFill>
                <a:latin typeface="Arial Black"/>
              </a:rPr>
              <a:t>Dificuldades enfrentadas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CF5F16-7735-49E1-A8C7-CE7CEBAC46E8}"/>
              </a:ext>
            </a:extLst>
          </p:cNvPr>
          <p:cNvSpPr txBox="1"/>
          <p:nvPr/>
        </p:nvSpPr>
        <p:spPr>
          <a:xfrm>
            <a:off x="2519127" y="4887924"/>
            <a:ext cx="8239115" cy="1276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400" dirty="0">
                <a:solidFill>
                  <a:schemeClr val="bg1"/>
                </a:solidFill>
                <a:latin typeface="Arial"/>
                <a:cs typeface="Arial"/>
              </a:rPr>
              <a:t>​Itens entregues em desconformidade com o que está previsto nas Fichas Técnicas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400" dirty="0">
                <a:solidFill>
                  <a:schemeClr val="bg1"/>
                </a:solidFill>
                <a:latin typeface="Arial"/>
                <a:cs typeface="Arial"/>
              </a:rPr>
              <a:t>Qualidade dos materiais (tecido, costura, acabamento)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400" dirty="0">
                <a:solidFill>
                  <a:schemeClr val="bg1"/>
                </a:solidFill>
                <a:latin typeface="Arial"/>
                <a:cs typeface="Arial"/>
              </a:rPr>
              <a:t>Prazo de Amostra dos processos</a:t>
            </a:r>
          </a:p>
          <a:p>
            <a:pPr algn="just" rtl="0" fontAlgn="base"/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pt-BR" sz="12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1147D26-6066-4A65-8E95-21D18026C675}"/>
              </a:ext>
            </a:extLst>
          </p:cNvPr>
          <p:cNvSpPr txBox="1"/>
          <p:nvPr/>
        </p:nvSpPr>
        <p:spPr>
          <a:xfrm>
            <a:off x="2663707" y="1566240"/>
            <a:ext cx="60974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Tipos de uniformes</a:t>
            </a:r>
          </a:p>
          <a:p>
            <a:r>
              <a:rPr lang="pt-BR" sz="2400" dirty="0"/>
              <a:t>Jalecos, camisetas, jaquetas, blusões, uniforme social (camisa e calça), calças jeans, bermudas e calças de moletom, etc.   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AAB539B3-B150-499F-A781-3BA2924ACA5B}"/>
              </a:ext>
            </a:extLst>
          </p:cNvPr>
          <p:cNvSpPr txBox="1">
            <a:spLocks/>
          </p:cNvSpPr>
          <p:nvPr/>
        </p:nvSpPr>
        <p:spPr>
          <a:xfrm>
            <a:off x="1688193" y="816738"/>
            <a:ext cx="4407807" cy="652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FFFFFF"/>
                </a:solidFill>
              </a:rPr>
              <a:t>DEMANDAS MAPEADAS</a:t>
            </a:r>
            <a:r>
              <a:rPr lang="pt-BR">
                <a:solidFill>
                  <a:srgbClr val="000000"/>
                </a:solidFill>
              </a:rPr>
              <a:t>​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618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">
            <a:extLst>
              <a:ext uri="{FF2B5EF4-FFF2-40B4-BE49-F238E27FC236}">
                <a16:creationId xmlns:a16="http://schemas.microsoft.com/office/drawing/2014/main" id="{2E895F75-0CC9-47F0-8B46-25AFC18212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7704" y="417520"/>
            <a:ext cx="7564768" cy="579495"/>
          </a:xfrm>
        </p:spPr>
        <p:txBody>
          <a:bodyPr>
            <a:normAutofit/>
          </a:bodyPr>
          <a:lstStyle/>
          <a:p>
            <a:r>
              <a:rPr lang="pt-BR" sz="2400" dirty="0"/>
              <a:t>SEGMENTO </a:t>
            </a:r>
            <a:r>
              <a:rPr lang="pt-BR" sz="2800" dirty="0"/>
              <a:t>TÊXTIL</a:t>
            </a:r>
            <a:endParaRPr lang="pt-BR" sz="20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667AF6-23BB-42AB-A7A6-5CE6A789646D}"/>
              </a:ext>
            </a:extLst>
          </p:cNvPr>
          <p:cNvSpPr txBox="1"/>
          <p:nvPr/>
        </p:nvSpPr>
        <p:spPr>
          <a:xfrm>
            <a:off x="1677704" y="840097"/>
            <a:ext cx="5971854" cy="359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ESTRATÉGIA - Pré-Qualificação</a:t>
            </a:r>
          </a:p>
        </p:txBody>
      </p:sp>
      <p:sp>
        <p:nvSpPr>
          <p:cNvPr id="4" name="Retângulo: Canto Dobrado 3">
            <a:extLst>
              <a:ext uri="{FF2B5EF4-FFF2-40B4-BE49-F238E27FC236}">
                <a16:creationId xmlns:a16="http://schemas.microsoft.com/office/drawing/2014/main" id="{5B42D4E2-A73E-4700-AD77-C88A2331F77C}"/>
              </a:ext>
            </a:extLst>
          </p:cNvPr>
          <p:cNvSpPr/>
          <p:nvPr/>
        </p:nvSpPr>
        <p:spPr>
          <a:xfrm>
            <a:off x="1863896" y="3592394"/>
            <a:ext cx="2356271" cy="1510565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</a:p>
          <a:p>
            <a:pPr algn="ctr"/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Publicar uma</a:t>
            </a:r>
          </a:p>
          <a:p>
            <a:pPr algn="ctr"/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  Pré qualificação </a:t>
            </a:r>
          </a:p>
          <a:p>
            <a:pPr algn="ctr"/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  com entrega de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rgbClr val="0091D6"/>
                </a:solidFill>
                <a:latin typeface="Arial Black" panose="020B0A04020102020204" pitchFamily="34" charset="0"/>
              </a:rPr>
              <a:t>AMOSTRAS</a:t>
            </a:r>
          </a:p>
        </p:txBody>
      </p:sp>
      <p:sp>
        <p:nvSpPr>
          <p:cNvPr id="13" name="Retângulo: Canto Dobrado 12">
            <a:extLst>
              <a:ext uri="{FF2B5EF4-FFF2-40B4-BE49-F238E27FC236}">
                <a16:creationId xmlns:a16="http://schemas.microsoft.com/office/drawing/2014/main" id="{EF6D8173-2C64-4EDB-B465-0A92DD7DDBFD}"/>
              </a:ext>
            </a:extLst>
          </p:cNvPr>
          <p:cNvSpPr/>
          <p:nvPr/>
        </p:nvSpPr>
        <p:spPr>
          <a:xfrm>
            <a:off x="7654479" y="3570359"/>
            <a:ext cx="2356271" cy="1510566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pt-BR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Posterior publicar processo de seleção com disputa onde </a:t>
            </a:r>
            <a:r>
              <a:rPr lang="pt-BR" sz="1200" u="sng" dirty="0">
                <a:solidFill>
                  <a:srgbClr val="000000"/>
                </a:solidFill>
                <a:latin typeface="Arial"/>
                <a:cs typeface="Arial"/>
              </a:rPr>
              <a:t>somente</a:t>
            </a: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 poderá participar os fornecedores </a:t>
            </a:r>
          </a:p>
          <a:p>
            <a:pPr algn="ctr"/>
            <a:r>
              <a:rPr lang="pt-BR" sz="1600" dirty="0">
                <a:solidFill>
                  <a:srgbClr val="0091D6"/>
                </a:solidFill>
                <a:latin typeface="Arial Black" panose="020B0A04020102020204" pitchFamily="34" charset="0"/>
              </a:rPr>
              <a:t>Pré Qualificados</a:t>
            </a:r>
          </a:p>
          <a:p>
            <a:pPr algn="ctr"/>
            <a:endParaRPr lang="pt-BR" sz="1600" dirty="0">
              <a:solidFill>
                <a:srgbClr val="0091D6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Heptágono 4">
            <a:extLst>
              <a:ext uri="{FF2B5EF4-FFF2-40B4-BE49-F238E27FC236}">
                <a16:creationId xmlns:a16="http://schemas.microsoft.com/office/drawing/2014/main" id="{BCC0CFFD-C13D-4D7E-B3EE-B3600F215B6D}"/>
              </a:ext>
            </a:extLst>
          </p:cNvPr>
          <p:cNvSpPr/>
          <p:nvPr/>
        </p:nvSpPr>
        <p:spPr>
          <a:xfrm>
            <a:off x="1607366" y="3402500"/>
            <a:ext cx="513060" cy="43592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1º</a:t>
            </a:r>
          </a:p>
        </p:txBody>
      </p:sp>
      <p:sp>
        <p:nvSpPr>
          <p:cNvPr id="14" name="Heptágono 13">
            <a:extLst>
              <a:ext uri="{FF2B5EF4-FFF2-40B4-BE49-F238E27FC236}">
                <a16:creationId xmlns:a16="http://schemas.microsoft.com/office/drawing/2014/main" id="{2C344D3E-047D-40EA-BCCB-4DF510538CCD}"/>
              </a:ext>
            </a:extLst>
          </p:cNvPr>
          <p:cNvSpPr/>
          <p:nvPr/>
        </p:nvSpPr>
        <p:spPr>
          <a:xfrm>
            <a:off x="7397949" y="3352397"/>
            <a:ext cx="513060" cy="43592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3º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CF702B-E02F-4870-A6E5-C3F9941B7993}"/>
              </a:ext>
            </a:extLst>
          </p:cNvPr>
          <p:cNvSpPr txBox="1"/>
          <p:nvPr/>
        </p:nvSpPr>
        <p:spPr>
          <a:xfrm>
            <a:off x="3781781" y="5705923"/>
            <a:ext cx="7211535" cy="85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200" dirty="0">
                <a:solidFill>
                  <a:schemeClr val="bg1"/>
                </a:solidFill>
                <a:latin typeface="Arial"/>
                <a:cs typeface="Arial"/>
              </a:rPr>
              <a:t>Garantir a qualidade e padronização dos uniformes utilizados.</a:t>
            </a:r>
          </a:p>
          <a:p>
            <a:pPr marL="34290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200" dirty="0">
                <a:solidFill>
                  <a:schemeClr val="bg1"/>
                </a:solidFill>
                <a:latin typeface="Arial"/>
                <a:cs typeface="Arial"/>
              </a:rPr>
              <a:t>Selecionar fornecedores capacitados técnica e documentalmente.</a:t>
            </a:r>
          </a:p>
          <a:p>
            <a:pPr marL="34290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200" dirty="0">
                <a:solidFill>
                  <a:schemeClr val="bg1"/>
                </a:solidFill>
                <a:latin typeface="Arial"/>
                <a:cs typeface="Arial"/>
              </a:rPr>
              <a:t>Mais celeridade processo de compras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A95513E-F059-4A17-949B-FC66AD5E364D}"/>
              </a:ext>
            </a:extLst>
          </p:cNvPr>
          <p:cNvSpPr/>
          <p:nvPr/>
        </p:nvSpPr>
        <p:spPr>
          <a:xfrm>
            <a:off x="3622683" y="5584163"/>
            <a:ext cx="5173461" cy="1095033"/>
          </a:xfrm>
          <a:prstGeom prst="roundRect">
            <a:avLst/>
          </a:prstGeom>
          <a:solidFill>
            <a:schemeClr val="bg1">
              <a:alpha val="38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dirty="0">
              <a:solidFill>
                <a:srgbClr val="1B4B9F"/>
              </a:solidFill>
              <a:latin typeface="Arial Black"/>
            </a:endParaRPr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49B64F1B-3B5D-48F1-97A2-210C3A17B0F2}"/>
              </a:ext>
            </a:extLst>
          </p:cNvPr>
          <p:cNvSpPr/>
          <p:nvPr/>
        </p:nvSpPr>
        <p:spPr>
          <a:xfrm>
            <a:off x="5822689" y="5149240"/>
            <a:ext cx="369944" cy="29498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736787B-364F-4E56-9DC2-E79378BDBC70}"/>
              </a:ext>
            </a:extLst>
          </p:cNvPr>
          <p:cNvSpPr txBox="1"/>
          <p:nvPr/>
        </p:nvSpPr>
        <p:spPr>
          <a:xfrm>
            <a:off x="1171420" y="1656007"/>
            <a:ext cx="101990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 modalidade de pré-qualificação no RCA refere-se ao processo de avaliação e seleção de fornecedores ou prestadores de serviços antes do processo de contratação.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Essa etapa visa garantir que os participantes atendam aos requisitos técnicos, financeiros e legais necessários para a execução do objeto contratado, aumentando a segurança e a eficiência nas contratações.</a:t>
            </a:r>
          </a:p>
        </p:txBody>
      </p:sp>
      <p:sp>
        <p:nvSpPr>
          <p:cNvPr id="18" name="Retângulo: Canto Dobrado 17">
            <a:extLst>
              <a:ext uri="{FF2B5EF4-FFF2-40B4-BE49-F238E27FC236}">
                <a16:creationId xmlns:a16="http://schemas.microsoft.com/office/drawing/2014/main" id="{1D54B3AE-B2ED-41D1-8539-6EF05259723D}"/>
              </a:ext>
            </a:extLst>
          </p:cNvPr>
          <p:cNvSpPr/>
          <p:nvPr/>
        </p:nvSpPr>
        <p:spPr>
          <a:xfrm>
            <a:off x="4762062" y="3592394"/>
            <a:ext cx="2356271" cy="1510565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Conformidade com as Fichas Técnicas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Qualidade dos materiais (tecido, costura, acabamento)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Tamanhos padronizados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pt-BR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Durabilidade e conforto</a:t>
            </a:r>
          </a:p>
          <a:p>
            <a:pPr algn="ctr"/>
            <a:r>
              <a:rPr lang="pt-BR" sz="1600" dirty="0">
                <a:solidFill>
                  <a:srgbClr val="0091D6"/>
                </a:solidFill>
                <a:latin typeface="Arial Black" panose="020B0A04020102020204" pitchFamily="34" charset="0"/>
              </a:rPr>
              <a:t>CRITÉRIOS</a:t>
            </a:r>
          </a:p>
        </p:txBody>
      </p:sp>
      <p:sp>
        <p:nvSpPr>
          <p:cNvPr id="20" name="Heptágono 19">
            <a:extLst>
              <a:ext uri="{FF2B5EF4-FFF2-40B4-BE49-F238E27FC236}">
                <a16:creationId xmlns:a16="http://schemas.microsoft.com/office/drawing/2014/main" id="{3FE08BEA-522B-4E31-B5B3-0EEEC7348160}"/>
              </a:ext>
            </a:extLst>
          </p:cNvPr>
          <p:cNvSpPr/>
          <p:nvPr/>
        </p:nvSpPr>
        <p:spPr>
          <a:xfrm>
            <a:off x="4505532" y="3402500"/>
            <a:ext cx="513060" cy="435923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2º</a:t>
            </a:r>
          </a:p>
        </p:txBody>
      </p:sp>
    </p:spTree>
    <p:extLst>
      <p:ext uri="{BB962C8B-B14F-4D97-AF65-F5344CB8AC3E}">
        <p14:creationId xmlns:p14="http://schemas.microsoft.com/office/powerpoint/2010/main" val="142663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7F2E5B3-BF6A-482D-852E-1ED2773641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WORKSHOP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8315F8-22A7-4D13-A1BB-365331B623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9701" y="1992407"/>
            <a:ext cx="8433717" cy="4063724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 fontAlgn="base">
              <a:spcBef>
                <a:spcPts val="0"/>
              </a:spcBef>
            </a:pPr>
            <a:r>
              <a:rPr lang="pt-BR" b="1" i="0" u="none" strike="noStrike" dirty="0">
                <a:solidFill>
                  <a:srgbClr val="FFFFFF"/>
                </a:solidFill>
                <a:effectLst/>
              </a:rPr>
              <a:t>Bem-vindos ao </a:t>
            </a:r>
            <a:r>
              <a:rPr lang="pt-BR" b="1" i="1" u="none" strike="noStrike" dirty="0">
                <a:solidFill>
                  <a:srgbClr val="FFFFFF"/>
                </a:solidFill>
                <a:effectLst/>
              </a:rPr>
              <a:t>workshop</a:t>
            </a:r>
            <a:r>
              <a:rPr lang="pt-BR" b="1" i="0" u="none" strike="noStrike" dirty="0">
                <a:solidFill>
                  <a:srgbClr val="FFFFFF"/>
                </a:solidFill>
                <a:effectLst/>
              </a:rPr>
              <a:t> da Gestão de Suprimentos.</a:t>
            </a:r>
            <a:r>
              <a:rPr lang="pt-BR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>
              <a:spcBef>
                <a:spcPts val="0"/>
              </a:spcBef>
            </a:pPr>
            <a:r>
              <a:rPr lang="pt-BR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>
              <a:spcBef>
                <a:spcPts val="0"/>
              </a:spcBef>
            </a:pPr>
            <a:r>
              <a:rPr lang="pt-BR" b="0" i="0" u="none" strike="noStrike" dirty="0">
                <a:solidFill>
                  <a:srgbClr val="FFFFFF"/>
                </a:solidFill>
                <a:effectLst/>
              </a:rPr>
              <a:t>É com grande satisfação que recebemos vocês para o </a:t>
            </a:r>
            <a:r>
              <a:rPr lang="pt-BR" b="0" i="1" u="none" strike="noStrike" dirty="0">
                <a:solidFill>
                  <a:srgbClr val="FFFFFF"/>
                </a:solidFill>
                <a:effectLst/>
              </a:rPr>
              <a:t>workshop</a:t>
            </a:r>
            <a:r>
              <a:rPr lang="pt-BR" b="0" i="0" u="none" strike="noStrike" dirty="0">
                <a:solidFill>
                  <a:srgbClr val="FFFFFF"/>
                </a:solidFill>
                <a:effectLst/>
              </a:rPr>
              <a:t> de Gestão de Fornecedores.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>
              <a:spcBef>
                <a:spcPts val="0"/>
              </a:spcBef>
            </a:pPr>
            <a:r>
              <a:rPr lang="pt-BR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pt-BR" b="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Este encontro reúne </a:t>
            </a:r>
            <a:r>
              <a:rPr lang="pt-BR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t-BR" b="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 equipe de compras do Sistema FIERGS para compartilhar conhecimentos, estratégias e boas práticas na gestão de fornecedores. Além disso, vamos apresentar oportunidades de fornecimento para SESI e SENAI, fortalecendo conexões com empresas do estado.</a:t>
            </a:r>
            <a:r>
              <a:rPr lang="pt-BR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rtl="0" fontAlgn="base">
              <a:spcBef>
                <a:spcPts val="0"/>
              </a:spcBef>
            </a:pPr>
            <a:r>
              <a:rPr lang="pt-BR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rtl="0" fontAlgn="base">
              <a:spcBef>
                <a:spcPts val="0"/>
              </a:spcBef>
            </a:pPr>
            <a:r>
              <a:rPr lang="pt-BR" b="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Data: </a:t>
            </a:r>
            <a:r>
              <a:rPr lang="pt-BR" dirty="0">
                <a:solidFill>
                  <a:srgbClr val="FFFFFF"/>
                </a:solidFill>
                <a:latin typeface="Arial"/>
                <a:cs typeface="Arial"/>
              </a:rPr>
              <a:t>21/08/2025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rtl="0" fontAlgn="base">
              <a:spcBef>
                <a:spcPts val="0"/>
              </a:spcBef>
            </a:pPr>
            <a:r>
              <a:rPr lang="pt-BR" b="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Horário: 10</a:t>
            </a:r>
            <a:r>
              <a:rPr lang="pt-BR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lang="pt-BR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fontAlgn="base">
              <a:spcBef>
                <a:spcPts val="0"/>
              </a:spcBef>
            </a:pPr>
            <a:r>
              <a:rPr lang="pt-BR" b="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Local: </a:t>
            </a:r>
            <a:r>
              <a:rPr lang="pt-BR" dirty="0">
                <a:solidFill>
                  <a:srgbClr val="FFFFFF"/>
                </a:solidFill>
                <a:latin typeface="Arial"/>
                <a:cs typeface="Arial"/>
              </a:rPr>
              <a:t>FIERGS</a:t>
            </a:r>
          </a:p>
          <a:p>
            <a:pPr fontAlgn="base">
              <a:spcBef>
                <a:spcPts val="0"/>
              </a:spcBef>
            </a:pPr>
            <a:r>
              <a:rPr lang="pt-BR" dirty="0">
                <a:solidFill>
                  <a:srgbClr val="FFFFFF"/>
                </a:solidFill>
                <a:latin typeface="Arial"/>
                <a:cs typeface="Arial"/>
              </a:rPr>
              <a:t>           </a:t>
            </a:r>
            <a:br>
              <a:rPr lang="pt-BR" b="0" i="0" dirty="0">
                <a:effectLst/>
              </a:rPr>
            </a:br>
            <a:r>
              <a:rPr lang="pt-BR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br>
              <a:rPr lang="pt-BR" b="0" i="0" dirty="0">
                <a:effectLst/>
              </a:rPr>
            </a:br>
            <a:r>
              <a:rPr lang="pt-BR" b="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Esperamos uma </a:t>
            </a:r>
            <a:r>
              <a:rPr lang="pt-BR" dirty="0">
                <a:solidFill>
                  <a:srgbClr val="FFFFFF"/>
                </a:solidFill>
                <a:latin typeface="Arial"/>
                <a:cs typeface="Arial"/>
              </a:rPr>
              <a:t>manhã </a:t>
            </a:r>
            <a:r>
              <a:rPr lang="pt-BR" b="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produtiva e enriquecedora.</a:t>
            </a:r>
            <a:r>
              <a:rPr lang="pt-BR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pt-BR" dirty="0"/>
          </a:p>
          <a:p>
            <a:pPr rtl="0" fontAlgn="base">
              <a:spcBef>
                <a:spcPts val="0"/>
              </a:spcBef>
            </a:pPr>
            <a:br>
              <a:rPr lang="pt-BR" b="0" i="0" dirty="0">
                <a:solidFill>
                  <a:srgbClr val="000000"/>
                </a:solidFill>
                <a:effectLst/>
              </a:rPr>
            </a:br>
            <a:r>
              <a:rPr lang="pt-BR" b="0" i="0" dirty="0">
                <a:solidFill>
                  <a:srgbClr val="000000"/>
                </a:solidFill>
                <a:effectLst/>
              </a:rPr>
              <a:t>​</a:t>
            </a:r>
            <a:br>
              <a:rPr lang="pt-BR" b="0" i="0" dirty="0">
                <a:solidFill>
                  <a:srgbClr val="000000"/>
                </a:solidFill>
                <a:effectLst/>
              </a:rPr>
            </a:br>
            <a:r>
              <a:rPr lang="pt-BR" b="0" i="0" u="none" strike="noStrike" dirty="0">
                <a:solidFill>
                  <a:srgbClr val="FFFFFF"/>
                </a:solidFill>
                <a:effectLst/>
              </a:rPr>
              <a:t>Contamos com a participação de todos!</a:t>
            </a:r>
            <a:r>
              <a:rPr lang="pt-BR" b="0" i="0" dirty="0">
                <a:solidFill>
                  <a:srgbClr val="000000"/>
                </a:solidFill>
                <a:effectLst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721247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E6F2ED-28B1-45DA-8F25-36338231A0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sz="1800" b="0" i="0" u="none" strike="noStrike">
                <a:solidFill>
                  <a:srgbClr val="1B4B9F"/>
                </a:solidFill>
                <a:effectLst/>
                <a:latin typeface="Arial Black" panose="020B0A04020102020204" pitchFamily="34" charset="0"/>
              </a:rPr>
              <a:t>ENCERRAMENTO WORKSHOP:</a:t>
            </a:r>
            <a:r>
              <a:rPr lang="pt-BR" sz="1800" b="0" i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​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C45937-ACEF-400A-8CD1-5C065310E4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3616" y="2059045"/>
            <a:ext cx="7564768" cy="4484259"/>
          </a:xfrm>
        </p:spPr>
        <p:txBody>
          <a:bodyPr>
            <a:normAutofit fontScale="92500" lnSpcReduction="10000"/>
          </a:bodyPr>
          <a:lstStyle/>
          <a:p>
            <a:pPr algn="l" rtl="0" fontAlgn="base"/>
            <a:r>
              <a:rPr lang="pt-BR" sz="1700" b="0" i="0" dirty="0">
                <a:solidFill>
                  <a:schemeClr val="accent1"/>
                </a:solidFill>
                <a:effectLst/>
              </a:rPr>
              <a:t>​</a:t>
            </a:r>
            <a:r>
              <a:rPr lang="pt-BR" sz="1700" b="1" i="0" strike="noStrike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Identificação das Necessidades do Negócio: </a:t>
            </a:r>
            <a:r>
              <a:rPr lang="pt-BR" sz="1700" b="0" i="0" strike="noStrike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Importância de entender as necessidades específicas da nossa empresa e como isso impacta na escolha dos fornecedores</a:t>
            </a:r>
            <a:r>
              <a:rPr lang="pt-BR" sz="1700" b="0" i="0" strike="noStrike" dirty="0">
                <a:solidFill>
                  <a:schemeClr val="accent1"/>
                </a:solidFill>
                <a:effectLst/>
              </a:rPr>
              <a:t>.</a:t>
            </a:r>
            <a:r>
              <a:rPr lang="pt-BR" sz="1700" b="0" i="0" dirty="0">
                <a:solidFill>
                  <a:schemeClr val="accent1"/>
                </a:solidFill>
                <a:effectLst/>
              </a:rPr>
              <a:t>​</a:t>
            </a:r>
          </a:p>
          <a:p>
            <a:pPr algn="just" rtl="0" fontAlgn="base"/>
            <a:r>
              <a:rPr lang="pt-BR" sz="1700" b="0" i="0" dirty="0">
                <a:solidFill>
                  <a:schemeClr val="accent1"/>
                </a:solidFill>
                <a:effectLst/>
              </a:rPr>
              <a:t>​</a:t>
            </a:r>
          </a:p>
          <a:p>
            <a:pPr algn="just" rtl="0" fontAlgn="base">
              <a:buFont typeface="+mj-lt"/>
              <a:buAutoNum type="arabicPeriod" startAt="2"/>
            </a:pPr>
            <a:r>
              <a:rPr lang="pt-BR" sz="1700" b="1" i="0" strike="noStrike" dirty="0">
                <a:solidFill>
                  <a:schemeClr val="accent1"/>
                </a:solidFill>
                <a:effectLst/>
              </a:rPr>
              <a:t>Negociação e Parcerias Sólidas: </a:t>
            </a:r>
            <a:r>
              <a:rPr lang="pt-BR" sz="1700" b="0" i="0" strike="noStrike" dirty="0">
                <a:solidFill>
                  <a:schemeClr val="accent1"/>
                </a:solidFill>
                <a:effectLst/>
              </a:rPr>
              <a:t>Reforçamos que a gestão de fornecedores vai além da negociação de preços. </a:t>
            </a:r>
            <a:r>
              <a:rPr lang="pt-BR" sz="1700" b="0" i="0" strike="noStrike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Buscamos criar parcerias sólidas e mutuamente benéficas, considerando qualidade, prazo de entrega, conformidade com regulamentações e responsabilidade ESG</a:t>
            </a:r>
            <a:r>
              <a:rPr lang="pt-BR" sz="1700" b="0" i="0" strike="noStrike" dirty="0">
                <a:solidFill>
                  <a:schemeClr val="accent1"/>
                </a:solidFill>
                <a:effectLst/>
              </a:rPr>
              <a:t>.</a:t>
            </a:r>
            <a:r>
              <a:rPr lang="en-US" sz="1700" b="0" i="0" dirty="0">
                <a:solidFill>
                  <a:schemeClr val="accent1"/>
                </a:solidFill>
                <a:effectLst/>
              </a:rPr>
              <a:t>​</a:t>
            </a:r>
          </a:p>
          <a:p>
            <a:pPr algn="just" rtl="0" fontAlgn="base"/>
            <a:r>
              <a:rPr lang="pt-BR" sz="1700" b="0" i="0" dirty="0">
                <a:solidFill>
                  <a:schemeClr val="accent1"/>
                </a:solidFill>
                <a:effectLst/>
              </a:rPr>
              <a:t>​</a:t>
            </a:r>
          </a:p>
          <a:p>
            <a:pPr algn="just" rtl="0" fontAlgn="base">
              <a:buFont typeface="+mj-lt"/>
              <a:buAutoNum type="arabicPeriod" startAt="3"/>
            </a:pPr>
            <a:r>
              <a:rPr lang="pt-BR" sz="1700" b="1" i="0" strike="noStrike" dirty="0">
                <a:solidFill>
                  <a:schemeClr val="accent1"/>
                </a:solidFill>
                <a:effectLst/>
              </a:rPr>
              <a:t>Monitoramento Contínuo: </a:t>
            </a:r>
            <a:r>
              <a:rPr lang="pt-BR" sz="1700" b="0" i="0" strike="noStrike" dirty="0">
                <a:solidFill>
                  <a:schemeClr val="accent1"/>
                </a:solidFill>
                <a:effectLst/>
              </a:rPr>
              <a:t>Lembramos que a gestão de fornecedores não se encerra na escolha do fornecedor. </a:t>
            </a:r>
            <a:r>
              <a:rPr lang="pt-BR" sz="1700" b="0" i="0" strike="noStrike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 um processo contínuo que inclui o gerenciamento do relacionamento e o monitoramento das atividades ao longo do tempo</a:t>
            </a:r>
            <a:r>
              <a:rPr lang="pt-BR" sz="1700" b="0" i="0" strike="noStrike" dirty="0">
                <a:solidFill>
                  <a:schemeClr val="accent1"/>
                </a:solidFill>
                <a:effectLst/>
              </a:rPr>
              <a:t>.</a:t>
            </a:r>
            <a:r>
              <a:rPr lang="en-US" sz="1700" b="0" i="0" dirty="0">
                <a:solidFill>
                  <a:schemeClr val="accent1"/>
                </a:solidFill>
                <a:effectLst/>
              </a:rPr>
              <a:t>​</a:t>
            </a:r>
          </a:p>
          <a:p>
            <a:pPr algn="just" rtl="0" fontAlgn="base"/>
            <a:r>
              <a:rPr lang="pt-BR" sz="1700" b="0" i="0" dirty="0">
                <a:solidFill>
                  <a:schemeClr val="accent1"/>
                </a:solidFill>
                <a:effectLst/>
              </a:rPr>
              <a:t>​</a:t>
            </a:r>
          </a:p>
          <a:p>
            <a:pPr algn="just" rtl="0" fontAlgn="base">
              <a:buFont typeface="+mj-lt"/>
              <a:buAutoNum type="arabicPeriod" startAt="4"/>
            </a:pPr>
            <a:r>
              <a:rPr lang="pt-BR" sz="1700" b="1" i="0" strike="noStrike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 Construtivo: </a:t>
            </a:r>
            <a:r>
              <a:rPr lang="pt-BR" sz="1700" b="0" i="0" strike="noStrike" dirty="0">
                <a:solidFill>
                  <a:schemeClr val="accent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Destacamos a importância de receber e fornecer feedbacks construtivos aos fornecedores para aprimorar a colaboração e a eficiência</a:t>
            </a:r>
            <a:r>
              <a:rPr lang="pt-BR" sz="1700" b="0" i="0" strike="noStrike" dirty="0">
                <a:solidFill>
                  <a:schemeClr val="accent1"/>
                </a:solidFill>
                <a:effectLst/>
              </a:rPr>
              <a:t>.</a:t>
            </a:r>
            <a:endParaRPr lang="en-US" sz="1700" b="0" i="0" dirty="0">
              <a:solidFill>
                <a:schemeClr val="accent1"/>
              </a:solidFill>
              <a:effectLst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7322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CCFD5C3-5EE3-4D58-9107-816A3DBA1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9700" y="1479550"/>
            <a:ext cx="8113083" cy="870275"/>
          </a:xfrm>
        </p:spPr>
        <p:txBody>
          <a:bodyPr>
            <a:normAutofit/>
          </a:bodyPr>
          <a:lstStyle/>
          <a:p>
            <a:r>
              <a:rPr lang="pt-BR" sz="2200"/>
              <a:t>O SISTEMA FIERGS ESTÁ DE PORTAS ABERTAS​</a:t>
            </a:r>
          </a:p>
          <a:p>
            <a:r>
              <a:rPr lang="pt-BR" sz="2200"/>
              <a:t>PARA O SEU NEGÓCIO!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8D2F26-A329-4E01-80F8-A5BDEFFD1F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9700" y="3144377"/>
            <a:ext cx="5203629" cy="2671094"/>
          </a:xfrm>
        </p:spPr>
        <p:txBody>
          <a:bodyPr/>
          <a:lstStyle/>
          <a:p>
            <a:r>
              <a:rPr lang="pt-BR"/>
              <a:t>CONTATOS:​</a:t>
            </a:r>
          </a:p>
          <a:p>
            <a:endParaRPr lang="pt-BR"/>
          </a:p>
          <a:p>
            <a:pPr>
              <a:spcBef>
                <a:spcPts val="0"/>
              </a:spcBef>
            </a:pPr>
            <a:endParaRPr lang="pt-BR"/>
          </a:p>
          <a:p>
            <a:pPr marL="457200" lvl="1" indent="0">
              <a:spcBef>
                <a:spcPts val="0"/>
              </a:spcBef>
              <a:buNone/>
            </a:pPr>
            <a:r>
              <a:rPr lang="pt-BR" sz="1800" b="1" i="0" u="none" strike="noStrike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51 3347.8666</a:t>
            </a:r>
            <a:r>
              <a:rPr lang="pt-BR" sz="1800" b="0" i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​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BR" sz="180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pt-BR" sz="1800" b="1" i="0" u="none" strike="noStrike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compras.sistemafiergs.org.br</a:t>
            </a:r>
            <a:r>
              <a:rPr lang="pt-BR" sz="1800" b="0" i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​</a:t>
            </a:r>
            <a:endParaRPr lang="pt-BR"/>
          </a:p>
        </p:txBody>
      </p:sp>
      <p:pic>
        <p:nvPicPr>
          <p:cNvPr id="11266" name="Picture 2" descr="Código QR&#10;&#10;Descrição gerada automaticamente">
            <a:extLst>
              <a:ext uri="{FF2B5EF4-FFF2-40B4-BE49-F238E27FC236}">
                <a16:creationId xmlns:a16="http://schemas.microsoft.com/office/drawing/2014/main" id="{09CEB41B-3523-45E5-A4BA-E2D0BDC07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37" y="3498293"/>
            <a:ext cx="1963263" cy="1963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979B042-30E0-44B4-8418-B4D14561C6C1}"/>
              </a:ext>
            </a:extLst>
          </p:cNvPr>
          <p:cNvSpPr txBox="1"/>
          <p:nvPr/>
        </p:nvSpPr>
        <p:spPr>
          <a:xfrm>
            <a:off x="8787741" y="2814453"/>
            <a:ext cx="30519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pt-BR" sz="1600" b="1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Acesse </a:t>
            </a:r>
            <a:r>
              <a:rPr lang="en-US" sz="16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pt-BR" sz="1600" b="1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QR </a:t>
            </a:r>
            <a:r>
              <a:rPr lang="pt-BR" sz="1600" b="1" i="0" u="none" strike="noStrike" err="1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pt-BR" sz="1600" b="1" i="0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endParaRPr lang="pt-BR"/>
          </a:p>
        </p:txBody>
      </p:sp>
      <p:sp>
        <p:nvSpPr>
          <p:cNvPr id="9" name="Google Shape;4109;p45">
            <a:extLst>
              <a:ext uri="{FF2B5EF4-FFF2-40B4-BE49-F238E27FC236}">
                <a16:creationId xmlns:a16="http://schemas.microsoft.com/office/drawing/2014/main" id="{EC41A7F4-9E53-45C3-A27B-93388960AB3F}"/>
              </a:ext>
            </a:extLst>
          </p:cNvPr>
          <p:cNvSpPr/>
          <p:nvPr/>
        </p:nvSpPr>
        <p:spPr>
          <a:xfrm>
            <a:off x="2372827" y="4410173"/>
            <a:ext cx="299121" cy="256830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0" name="Google Shape;8362;p54">
            <a:extLst>
              <a:ext uri="{FF2B5EF4-FFF2-40B4-BE49-F238E27FC236}">
                <a16:creationId xmlns:a16="http://schemas.microsoft.com/office/drawing/2014/main" id="{C7083B5D-8C04-45CB-AC27-1422BA750053}"/>
              </a:ext>
            </a:extLst>
          </p:cNvPr>
          <p:cNvGrpSpPr/>
          <p:nvPr/>
        </p:nvGrpSpPr>
        <p:grpSpPr>
          <a:xfrm>
            <a:off x="2340522" y="3881551"/>
            <a:ext cx="343302" cy="256830"/>
            <a:chOff x="2344476" y="2571761"/>
            <a:chExt cx="417671" cy="417045"/>
          </a:xfrm>
          <a:solidFill>
            <a:schemeClr val="bg1"/>
          </a:solidFill>
        </p:grpSpPr>
        <p:sp>
          <p:nvSpPr>
            <p:cNvPr id="11" name="Google Shape;8363;p54">
              <a:extLst>
                <a:ext uri="{FF2B5EF4-FFF2-40B4-BE49-F238E27FC236}">
                  <a16:creationId xmlns:a16="http://schemas.microsoft.com/office/drawing/2014/main" id="{A9CA99FD-C485-4547-9115-5365EE77BC33}"/>
                </a:ext>
              </a:extLst>
            </p:cNvPr>
            <p:cNvSpPr/>
            <p:nvPr/>
          </p:nvSpPr>
          <p:spPr>
            <a:xfrm>
              <a:off x="2344476" y="2571761"/>
              <a:ext cx="417671" cy="417045"/>
            </a:xfrm>
            <a:custGeom>
              <a:avLst/>
              <a:gdLst/>
              <a:ahLst/>
              <a:cxnLst/>
              <a:rect l="l" t="t" r="r" b="b"/>
              <a:pathLst>
                <a:path w="20013" h="19983" extrusionOk="0">
                  <a:moveTo>
                    <a:pt x="10022" y="1170"/>
                  </a:moveTo>
                  <a:cubicBezTo>
                    <a:pt x="14886" y="1170"/>
                    <a:pt x="18842" y="5127"/>
                    <a:pt x="18842" y="9990"/>
                  </a:cubicBezTo>
                  <a:cubicBezTo>
                    <a:pt x="18842" y="14855"/>
                    <a:pt x="14886" y="18811"/>
                    <a:pt x="10023" y="18811"/>
                  </a:cubicBezTo>
                  <a:cubicBezTo>
                    <a:pt x="8516" y="18811"/>
                    <a:pt x="7030" y="18423"/>
                    <a:pt x="5726" y="17691"/>
                  </a:cubicBezTo>
                  <a:cubicBezTo>
                    <a:pt x="5638" y="17641"/>
                    <a:pt x="5539" y="17615"/>
                    <a:pt x="5440" y="17615"/>
                  </a:cubicBezTo>
                  <a:cubicBezTo>
                    <a:pt x="5393" y="17615"/>
                    <a:pt x="5345" y="17621"/>
                    <a:pt x="5298" y="17632"/>
                  </a:cubicBezTo>
                  <a:lnTo>
                    <a:pt x="1419" y="18595"/>
                  </a:lnTo>
                  <a:lnTo>
                    <a:pt x="2381" y="14715"/>
                  </a:lnTo>
                  <a:cubicBezTo>
                    <a:pt x="2417" y="14570"/>
                    <a:pt x="2395" y="14416"/>
                    <a:pt x="2323" y="14287"/>
                  </a:cubicBezTo>
                  <a:cubicBezTo>
                    <a:pt x="1590" y="12982"/>
                    <a:pt x="1203" y="11498"/>
                    <a:pt x="1203" y="9990"/>
                  </a:cubicBezTo>
                  <a:cubicBezTo>
                    <a:pt x="1203" y="5127"/>
                    <a:pt x="5159" y="1170"/>
                    <a:pt x="10022" y="1170"/>
                  </a:cubicBezTo>
                  <a:close/>
                  <a:moveTo>
                    <a:pt x="10023" y="1"/>
                  </a:moveTo>
                  <a:cubicBezTo>
                    <a:pt x="4522" y="1"/>
                    <a:pt x="32" y="4491"/>
                    <a:pt x="32" y="9990"/>
                  </a:cubicBezTo>
                  <a:cubicBezTo>
                    <a:pt x="32" y="11620"/>
                    <a:pt x="432" y="13226"/>
                    <a:pt x="1191" y="14655"/>
                  </a:cubicBezTo>
                  <a:lnTo>
                    <a:pt x="50" y="19256"/>
                  </a:lnTo>
                  <a:cubicBezTo>
                    <a:pt x="0" y="19455"/>
                    <a:pt x="58" y="19665"/>
                    <a:pt x="204" y="19810"/>
                  </a:cubicBezTo>
                  <a:cubicBezTo>
                    <a:pt x="313" y="19921"/>
                    <a:pt x="461" y="19982"/>
                    <a:pt x="614" y="19982"/>
                  </a:cubicBezTo>
                  <a:cubicBezTo>
                    <a:pt x="662" y="19982"/>
                    <a:pt x="710" y="19976"/>
                    <a:pt x="757" y="19964"/>
                  </a:cubicBezTo>
                  <a:lnTo>
                    <a:pt x="5358" y="18823"/>
                  </a:lnTo>
                  <a:cubicBezTo>
                    <a:pt x="6788" y="19582"/>
                    <a:pt x="8394" y="19982"/>
                    <a:pt x="10022" y="19982"/>
                  </a:cubicBezTo>
                  <a:cubicBezTo>
                    <a:pt x="12680" y="19982"/>
                    <a:pt x="15187" y="18940"/>
                    <a:pt x="17078" y="17047"/>
                  </a:cubicBezTo>
                  <a:cubicBezTo>
                    <a:pt x="18971" y="15156"/>
                    <a:pt x="20013" y="12649"/>
                    <a:pt x="20013" y="9990"/>
                  </a:cubicBezTo>
                  <a:cubicBezTo>
                    <a:pt x="20013" y="7333"/>
                    <a:pt x="18971" y="4827"/>
                    <a:pt x="17080" y="2934"/>
                  </a:cubicBezTo>
                  <a:cubicBezTo>
                    <a:pt x="15187" y="1043"/>
                    <a:pt x="12680" y="1"/>
                    <a:pt x="10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364;p54">
              <a:extLst>
                <a:ext uri="{FF2B5EF4-FFF2-40B4-BE49-F238E27FC236}">
                  <a16:creationId xmlns:a16="http://schemas.microsoft.com/office/drawing/2014/main" id="{0C284D55-1B5A-48FD-A9E7-3A3CD4227BEF}"/>
                </a:ext>
              </a:extLst>
            </p:cNvPr>
            <p:cNvSpPr/>
            <p:nvPr/>
          </p:nvSpPr>
          <p:spPr>
            <a:xfrm>
              <a:off x="2421672" y="2657388"/>
              <a:ext cx="260625" cy="243636"/>
            </a:xfrm>
            <a:custGeom>
              <a:avLst/>
              <a:gdLst/>
              <a:ahLst/>
              <a:cxnLst/>
              <a:rect l="l" t="t" r="r" b="b"/>
              <a:pathLst>
                <a:path w="12488" h="11674" extrusionOk="0">
                  <a:moveTo>
                    <a:pt x="3164" y="1171"/>
                  </a:moveTo>
                  <a:cubicBezTo>
                    <a:pt x="3352" y="1171"/>
                    <a:pt x="3536" y="1247"/>
                    <a:pt x="3710" y="1424"/>
                  </a:cubicBezTo>
                  <a:lnTo>
                    <a:pt x="3719" y="1433"/>
                  </a:lnTo>
                  <a:cubicBezTo>
                    <a:pt x="4757" y="2473"/>
                    <a:pt x="4683" y="2832"/>
                    <a:pt x="4449" y="3068"/>
                  </a:cubicBezTo>
                  <a:cubicBezTo>
                    <a:pt x="4240" y="3275"/>
                    <a:pt x="3625" y="3692"/>
                    <a:pt x="3427" y="3892"/>
                  </a:cubicBezTo>
                  <a:cubicBezTo>
                    <a:pt x="2960" y="4359"/>
                    <a:pt x="3046" y="5081"/>
                    <a:pt x="3685" y="6039"/>
                  </a:cubicBezTo>
                  <a:cubicBezTo>
                    <a:pt x="4065" y="6611"/>
                    <a:pt x="4568" y="7166"/>
                    <a:pt x="4805" y="7405"/>
                  </a:cubicBezTo>
                  <a:lnTo>
                    <a:pt x="4806" y="7405"/>
                  </a:lnTo>
                  <a:cubicBezTo>
                    <a:pt x="5045" y="7642"/>
                    <a:pt x="5599" y="8146"/>
                    <a:pt x="6172" y="8527"/>
                  </a:cubicBezTo>
                  <a:cubicBezTo>
                    <a:pt x="6727" y="8895"/>
                    <a:pt x="7202" y="9079"/>
                    <a:pt x="7594" y="9079"/>
                  </a:cubicBezTo>
                  <a:cubicBezTo>
                    <a:pt x="7880" y="9079"/>
                    <a:pt x="8123" y="8981"/>
                    <a:pt x="8320" y="8785"/>
                  </a:cubicBezTo>
                  <a:cubicBezTo>
                    <a:pt x="8518" y="8585"/>
                    <a:pt x="8935" y="7971"/>
                    <a:pt x="9144" y="7762"/>
                  </a:cubicBezTo>
                  <a:cubicBezTo>
                    <a:pt x="9238" y="7668"/>
                    <a:pt x="9331" y="7609"/>
                    <a:pt x="9460" y="7609"/>
                  </a:cubicBezTo>
                  <a:cubicBezTo>
                    <a:pt x="9549" y="7609"/>
                    <a:pt x="9655" y="7637"/>
                    <a:pt x="9790" y="7702"/>
                  </a:cubicBezTo>
                  <a:cubicBezTo>
                    <a:pt x="10172" y="7886"/>
                    <a:pt x="10582" y="8297"/>
                    <a:pt x="10779" y="8493"/>
                  </a:cubicBezTo>
                  <a:lnTo>
                    <a:pt x="10788" y="8502"/>
                  </a:lnTo>
                  <a:cubicBezTo>
                    <a:pt x="11239" y="8944"/>
                    <a:pt x="11037" y="9452"/>
                    <a:pt x="10593" y="9898"/>
                  </a:cubicBezTo>
                  <a:cubicBezTo>
                    <a:pt x="10190" y="10300"/>
                    <a:pt x="9680" y="10502"/>
                    <a:pt x="9068" y="10502"/>
                  </a:cubicBezTo>
                  <a:cubicBezTo>
                    <a:pt x="8521" y="10502"/>
                    <a:pt x="7892" y="10341"/>
                    <a:pt x="7184" y="10020"/>
                  </a:cubicBezTo>
                  <a:cubicBezTo>
                    <a:pt x="5868" y="9420"/>
                    <a:pt x="4676" y="8428"/>
                    <a:pt x="4228" y="7984"/>
                  </a:cubicBezTo>
                  <a:cubicBezTo>
                    <a:pt x="3784" y="7536"/>
                    <a:pt x="2792" y="6344"/>
                    <a:pt x="2192" y="5028"/>
                  </a:cubicBezTo>
                  <a:cubicBezTo>
                    <a:pt x="1511" y="3527"/>
                    <a:pt x="1552" y="2381"/>
                    <a:pt x="2314" y="1619"/>
                  </a:cubicBezTo>
                  <a:cubicBezTo>
                    <a:pt x="2583" y="1350"/>
                    <a:pt x="2877" y="1171"/>
                    <a:pt x="3164" y="1171"/>
                  </a:cubicBezTo>
                  <a:close/>
                  <a:moveTo>
                    <a:pt x="3169" y="1"/>
                  </a:moveTo>
                  <a:cubicBezTo>
                    <a:pt x="2619" y="1"/>
                    <a:pt x="2030" y="247"/>
                    <a:pt x="1486" y="791"/>
                  </a:cubicBezTo>
                  <a:cubicBezTo>
                    <a:pt x="701" y="1576"/>
                    <a:pt x="0" y="3034"/>
                    <a:pt x="1127" y="5512"/>
                  </a:cubicBezTo>
                  <a:cubicBezTo>
                    <a:pt x="1794" y="6979"/>
                    <a:pt x="2868" y="8274"/>
                    <a:pt x="3398" y="8810"/>
                  </a:cubicBezTo>
                  <a:lnTo>
                    <a:pt x="3402" y="8813"/>
                  </a:lnTo>
                  <a:cubicBezTo>
                    <a:pt x="3938" y="9344"/>
                    <a:pt x="5235" y="10418"/>
                    <a:pt x="6699" y="11085"/>
                  </a:cubicBezTo>
                  <a:cubicBezTo>
                    <a:pt x="7490" y="11445"/>
                    <a:pt x="8308" y="11674"/>
                    <a:pt x="9088" y="11674"/>
                  </a:cubicBezTo>
                  <a:cubicBezTo>
                    <a:pt x="9940" y="11674"/>
                    <a:pt x="10746" y="11400"/>
                    <a:pt x="11421" y="10726"/>
                  </a:cubicBezTo>
                  <a:cubicBezTo>
                    <a:pt x="12488" y="9657"/>
                    <a:pt x="12399" y="8442"/>
                    <a:pt x="11607" y="7665"/>
                  </a:cubicBezTo>
                  <a:cubicBezTo>
                    <a:pt x="11219" y="7278"/>
                    <a:pt x="10791" y="6885"/>
                    <a:pt x="10297" y="6648"/>
                  </a:cubicBezTo>
                  <a:cubicBezTo>
                    <a:pt x="10009" y="6509"/>
                    <a:pt x="9725" y="6440"/>
                    <a:pt x="9455" y="6440"/>
                  </a:cubicBezTo>
                  <a:cubicBezTo>
                    <a:pt x="9034" y="6440"/>
                    <a:pt x="8646" y="6606"/>
                    <a:pt x="8316" y="6935"/>
                  </a:cubicBezTo>
                  <a:cubicBezTo>
                    <a:pt x="8070" y="7180"/>
                    <a:pt x="7732" y="7665"/>
                    <a:pt x="7538" y="7904"/>
                  </a:cubicBezTo>
                  <a:cubicBezTo>
                    <a:pt x="7035" y="7819"/>
                    <a:pt x="6032" y="6974"/>
                    <a:pt x="5634" y="6577"/>
                  </a:cubicBezTo>
                  <a:cubicBezTo>
                    <a:pt x="5236" y="6179"/>
                    <a:pt x="4393" y="5174"/>
                    <a:pt x="4308" y="4674"/>
                  </a:cubicBezTo>
                  <a:cubicBezTo>
                    <a:pt x="4545" y="4481"/>
                    <a:pt x="5031" y="4141"/>
                    <a:pt x="5277" y="3895"/>
                  </a:cubicBezTo>
                  <a:cubicBezTo>
                    <a:pt x="5817" y="3354"/>
                    <a:pt x="5919" y="2652"/>
                    <a:pt x="5564" y="1914"/>
                  </a:cubicBezTo>
                  <a:cubicBezTo>
                    <a:pt x="5327" y="1421"/>
                    <a:pt x="4934" y="993"/>
                    <a:pt x="4546" y="605"/>
                  </a:cubicBezTo>
                  <a:cubicBezTo>
                    <a:pt x="4165" y="216"/>
                    <a:pt x="3684" y="1"/>
                    <a:pt x="3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1816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11F7D49-B3B7-4DD3-B38A-5855DC4139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1875" y="2940554"/>
            <a:ext cx="5691188" cy="728922"/>
          </a:xfrm>
        </p:spPr>
        <p:txBody>
          <a:bodyPr>
            <a:normAutofit/>
          </a:bodyPr>
          <a:lstStyle/>
          <a:p>
            <a:r>
              <a:rPr lang="pt-BR" sz="4000"/>
              <a:t>GESUP​</a:t>
            </a:r>
          </a:p>
        </p:txBody>
      </p:sp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E811F69D-2B03-4211-B733-76FB91338DB2}"/>
              </a:ext>
            </a:extLst>
          </p:cNvPr>
          <p:cNvSpPr txBox="1">
            <a:spLocks/>
          </p:cNvSpPr>
          <p:nvPr/>
        </p:nvSpPr>
        <p:spPr>
          <a:xfrm>
            <a:off x="2301875" y="3598225"/>
            <a:ext cx="5691188" cy="126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0" i="1" u="none" strike="noStrike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Gestão de Suprimentos</a:t>
            </a:r>
            <a:r>
              <a:rPr lang="pt-BR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pt-BR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52025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E6F2ED-28B1-45DA-8F25-36338231A0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/>
              <a:t>CRONOGRAMA​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C45937-ACEF-400A-8CD1-5C065310E4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9701" y="2170821"/>
            <a:ext cx="7564768" cy="4206228"/>
          </a:xfrm>
        </p:spPr>
        <p:txBody>
          <a:bodyPr>
            <a:normAutofit/>
          </a:bodyPr>
          <a:lstStyle/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Abertura e boas-vindas;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Apresentação da equipe;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Sobre SESI e SENAI;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Principais benefícios de ser nosso fornecedor;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Onde ficam as orientações no Portal de Compra;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Regulamento SESI e SENAI e formas de contratação;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Onde ficam as publicações de processos;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Como fazer o cadastro;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  <a:endParaRPr lang="pt-BR" b="0" i="0" dirty="0">
              <a:solidFill>
                <a:srgbClr val="000000"/>
              </a:solidFill>
              <a:effectLst/>
            </a:endParaRPr>
          </a:p>
          <a:p>
            <a:pPr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</a:rPr>
              <a:t>Visão do fornecedor das telas do sistema para as contratações.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188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C45937-ACEF-400A-8CD1-5C065310E4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35322" y="1529553"/>
            <a:ext cx="7564768" cy="36116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1800" dirty="0">
                <a:solidFill>
                  <a:srgbClr val="1A4B9F"/>
                </a:solidFill>
                <a:latin typeface="Arial Black" panose="020B0A04020102020204" pitchFamily="34" charset="0"/>
                <a:cs typeface="+mn-cs"/>
              </a:rPr>
              <a:t>Objetivo:​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Nosso objetivo é desenvolver novos fornecedores e fortalecer as relações com nossos parceiros, garantindo qualidade, segurança e eficiência em nossas operações.​</a:t>
            </a:r>
          </a:p>
          <a:p>
            <a:endParaRPr lang="pt-BR" dirty="0"/>
          </a:p>
          <a:p>
            <a:r>
              <a:rPr lang="pt-BR" sz="1800" dirty="0">
                <a:solidFill>
                  <a:srgbClr val="1A4B9F"/>
                </a:solidFill>
                <a:latin typeface="Arial Black" panose="020B0A04020102020204" pitchFamily="34" charset="0"/>
                <a:cs typeface="+mn-cs"/>
              </a:rPr>
              <a:t>Participação Ativa:​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/>
                <a:cs typeface="Arial"/>
              </a:rPr>
              <a:t>Encorajamos a participação ativa de todos. Façam perguntas, compartilhem experiências e contribuam para o sucesso deste workshop. Estamos ansiosos para uma manhã produtiva e enriquecedora. ​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899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7F9872-D8E0-4751-8EBD-1B00F5CC23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7850" y="1526709"/>
            <a:ext cx="4483677" cy="12877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2000"/>
              <a:t>O fortalecimento e​ o crescimento do setor industrial no estado​</a:t>
            </a:r>
          </a:p>
          <a:p>
            <a:pPr>
              <a:spcBef>
                <a:spcPts val="0"/>
              </a:spcBef>
            </a:pPr>
            <a:r>
              <a:rPr lang="pt-BR" sz="2000">
                <a:solidFill>
                  <a:srgbClr val="0091D6"/>
                </a:solidFill>
              </a:rPr>
              <a:t>não podem parar.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F26434-5BBF-4183-B3EB-AD6E3FCD9B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57850" y="2814452"/>
            <a:ext cx="4756150" cy="3284974"/>
          </a:xfrm>
        </p:spPr>
        <p:txBody>
          <a:bodyPr>
            <a:normAutofit/>
          </a:bodyPr>
          <a:lstStyle/>
          <a:p>
            <a:pPr rtl="0" fontAlgn="base"/>
            <a:r>
              <a:rPr lang="pt-BR" sz="1600" b="0" i="0" u="none" strike="noStrike">
                <a:solidFill>
                  <a:srgbClr val="1B4B9F"/>
                </a:solidFill>
                <a:effectLst/>
              </a:rPr>
              <a:t>O Sistema FIERGS, composto pelas entidades </a:t>
            </a:r>
            <a:r>
              <a:rPr lang="pt-BR" sz="1600" b="1" i="0" u="none" strike="noStrike">
                <a:solidFill>
                  <a:srgbClr val="1B4B9F"/>
                </a:solidFill>
                <a:effectLst/>
              </a:rPr>
              <a:t>FIERGS, CIERGS, SESI-RS, SENAI-RS e IEL-RS, </a:t>
            </a:r>
            <a:r>
              <a:rPr lang="pt-BR" sz="1600" b="0" i="0" u="none" strike="noStrike">
                <a:solidFill>
                  <a:srgbClr val="1B4B9F"/>
                </a:solidFill>
                <a:effectLst/>
              </a:rPr>
              <a:t>atua em prol do desenvolvimento da indústria</a:t>
            </a:r>
            <a:r>
              <a:rPr lang="pt-BR" sz="1600" b="0" i="0">
                <a:solidFill>
                  <a:srgbClr val="000000"/>
                </a:solidFill>
                <a:effectLst/>
              </a:rPr>
              <a:t>​ </a:t>
            </a:r>
            <a:r>
              <a:rPr lang="pt-BR" sz="1600" b="0" i="0" u="none" strike="noStrike">
                <a:solidFill>
                  <a:srgbClr val="1B4B9F"/>
                </a:solidFill>
                <a:effectLst/>
              </a:rPr>
              <a:t>e da sociedade gaúcha. Através da colaboração sinérgica entre as entidades, </a:t>
            </a:r>
            <a:r>
              <a:rPr lang="pt-BR" sz="1600" b="1" i="0" u="none" strike="noStrike">
                <a:solidFill>
                  <a:srgbClr val="1B4B9F"/>
                </a:solidFill>
                <a:effectLst/>
              </a:rPr>
              <a:t>o Sistema FIERGS trabalha para fortalecer o setor industrial</a:t>
            </a:r>
            <a:r>
              <a:rPr lang="en-US" sz="1600" b="0" i="0">
                <a:solidFill>
                  <a:srgbClr val="000000"/>
                </a:solidFill>
                <a:effectLst/>
              </a:rPr>
              <a:t>​ </a:t>
            </a:r>
            <a:r>
              <a:rPr lang="pt-BR" sz="1600" b="1" i="0" u="none" strike="noStrike">
                <a:solidFill>
                  <a:srgbClr val="1B4B9F"/>
                </a:solidFill>
                <a:effectLst/>
              </a:rPr>
              <a:t>em âmbito estadual, nacional e internacional.</a:t>
            </a:r>
            <a:r>
              <a:rPr lang="en-US" sz="1600" b="0" i="0">
                <a:solidFill>
                  <a:srgbClr val="000000"/>
                </a:solidFill>
                <a:effectLst/>
              </a:rPr>
              <a:t>​</a:t>
            </a:r>
            <a:endParaRPr lang="pt-BR" sz="1600" b="0" i="0">
              <a:solidFill>
                <a:srgbClr val="000000"/>
              </a:solidFill>
              <a:effectLst/>
            </a:endParaRPr>
          </a:p>
          <a:p>
            <a:pPr rtl="0" fontAlgn="base"/>
            <a:r>
              <a:rPr lang="pt-BR" sz="1600" b="0" i="0" u="none" strike="noStrike">
                <a:solidFill>
                  <a:srgbClr val="1B4B9F"/>
                </a:solidFill>
                <a:effectLst/>
              </a:rPr>
              <a:t>Com foco na competitividade, na inovação tecnológica e no desenvolvimento, o Sistema FIERGS busca garantir um ambiente propício</a:t>
            </a:r>
            <a:r>
              <a:rPr lang="en-US" sz="1600" b="0" i="0">
                <a:solidFill>
                  <a:srgbClr val="000000"/>
                </a:solidFill>
                <a:effectLst/>
              </a:rPr>
              <a:t>​ </a:t>
            </a:r>
            <a:r>
              <a:rPr lang="pt-BR" sz="1600" b="0" i="0" u="none" strike="noStrike">
                <a:solidFill>
                  <a:srgbClr val="1B4B9F"/>
                </a:solidFill>
                <a:effectLst/>
              </a:rPr>
              <a:t>para o crescimento da indústria gaúcha, impactando positivamente a vida da população.</a:t>
            </a:r>
            <a:r>
              <a:rPr lang="en-US" sz="1600" b="0" i="0">
                <a:solidFill>
                  <a:srgbClr val="000000"/>
                </a:solidFill>
                <a:effectLst/>
              </a:rPr>
              <a:t>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15FAF8-6393-4535-842B-1E1E14270A7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b="3496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3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A6A9513-91F8-4D81-88D7-265229BE903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" r="32982" b="3609"/>
          <a:stretch/>
        </p:blipFill>
        <p:spPr bwMode="auto">
          <a:xfrm>
            <a:off x="8851475" y="951964"/>
            <a:ext cx="3522614" cy="4611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9402611-4038-46CC-B12E-66ACBBE530E3}"/>
              </a:ext>
            </a:extLst>
          </p:cNvPr>
          <p:cNvSpPr/>
          <p:nvPr/>
        </p:nvSpPr>
        <p:spPr>
          <a:xfrm>
            <a:off x="1715984" y="1092531"/>
            <a:ext cx="6287985" cy="15437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B08A2174-FAAB-479E-AC60-89260D8B6F5D}"/>
              </a:ext>
            </a:extLst>
          </p:cNvPr>
          <p:cNvSpPr/>
          <p:nvPr/>
        </p:nvSpPr>
        <p:spPr>
          <a:xfrm>
            <a:off x="1715984" y="3059148"/>
            <a:ext cx="3042061" cy="1275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BC97885E-282F-486C-B276-EAA51F6CBBAC}"/>
              </a:ext>
            </a:extLst>
          </p:cNvPr>
          <p:cNvSpPr/>
          <p:nvPr/>
        </p:nvSpPr>
        <p:spPr>
          <a:xfrm>
            <a:off x="4996942" y="3059148"/>
            <a:ext cx="3042061" cy="12753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321AF615-C25A-41C7-A151-607903C19E24}"/>
              </a:ext>
            </a:extLst>
          </p:cNvPr>
          <p:cNvSpPr/>
          <p:nvPr/>
        </p:nvSpPr>
        <p:spPr>
          <a:xfrm>
            <a:off x="1715984" y="4757319"/>
            <a:ext cx="4079174" cy="11756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A14BCA-0C9D-492A-A2A8-943BCEA6EA49}"/>
              </a:ext>
            </a:extLst>
          </p:cNvPr>
          <p:cNvSpPr txBox="1"/>
          <p:nvPr/>
        </p:nvSpPr>
        <p:spPr>
          <a:xfrm>
            <a:off x="1882238" y="1245902"/>
            <a:ext cx="60160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u="none" strike="noStrike">
                <a:solidFill>
                  <a:srgbClr val="1B4B9F"/>
                </a:solidFill>
                <a:effectLst/>
                <a:latin typeface="Arial Black" panose="020B0A04020102020204" pitchFamily="34" charset="0"/>
              </a:rPr>
              <a:t>FIERGS | CIERGS</a:t>
            </a:r>
          </a:p>
          <a:p>
            <a:endParaRPr lang="pt-BR" sz="1200">
              <a:solidFill>
                <a:srgbClr val="1B4B9F"/>
              </a:solidFill>
              <a:latin typeface="Arial Black" panose="020B0A04020102020204" pitchFamily="34" charset="0"/>
            </a:endParaRPr>
          </a:p>
          <a:p>
            <a:r>
              <a:rPr lang="pt-BR" sz="12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pt-B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FIERGS, em conjunto com o Centro das Indústrias, a CIERGS, desempenha um papel crucial na representação institucional, na defesa e promoção dos interesses da indústria gaúcha.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C39BEF7-5821-442B-93C3-0FE2DA1D2F9E}"/>
              </a:ext>
            </a:extLst>
          </p:cNvPr>
          <p:cNvSpPr txBox="1"/>
          <p:nvPr/>
        </p:nvSpPr>
        <p:spPr>
          <a:xfrm>
            <a:off x="1801685" y="3257808"/>
            <a:ext cx="2911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rgbClr val="1B4B9F"/>
                </a:solidFill>
                <a:latin typeface="Arial Black" panose="020B0A04020102020204" pitchFamily="34" charset="0"/>
              </a:rPr>
              <a:t>SESI-RS</a:t>
            </a:r>
            <a:endParaRPr lang="pt-BR" sz="1400" b="0" i="0" u="none" strike="noStrike">
              <a:solidFill>
                <a:srgbClr val="1B4B9F"/>
              </a:solidFill>
              <a:effectLst/>
              <a:latin typeface="Arial Black" panose="020B0A04020102020204" pitchFamily="34" charset="0"/>
            </a:endParaRPr>
          </a:p>
          <a:p>
            <a:endParaRPr lang="pt-BR" sz="1200">
              <a:solidFill>
                <a:srgbClr val="1B4B9F"/>
              </a:solidFill>
              <a:latin typeface="Arial Black" panose="020B0A04020102020204" pitchFamily="34" charset="0"/>
            </a:endParaRPr>
          </a:p>
          <a:p>
            <a:r>
              <a:rPr lang="pt-B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SESI promove saúde e educação para o trabalhador e sua família.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A82A3D4-5037-418C-B671-8ED5ABB577EE}"/>
              </a:ext>
            </a:extLst>
          </p:cNvPr>
          <p:cNvSpPr txBox="1"/>
          <p:nvPr/>
        </p:nvSpPr>
        <p:spPr>
          <a:xfrm>
            <a:off x="5136870" y="3230801"/>
            <a:ext cx="2867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u="none" strike="noStrike">
                <a:solidFill>
                  <a:srgbClr val="1B4B9F"/>
                </a:solidFill>
                <a:effectLst/>
                <a:latin typeface="Arial Black" panose="020B0A04020102020204" pitchFamily="34" charset="0"/>
              </a:rPr>
              <a:t>SENAI-RS</a:t>
            </a:r>
          </a:p>
          <a:p>
            <a:endParaRPr lang="pt-BR" sz="1200">
              <a:solidFill>
                <a:srgbClr val="1B4B9F"/>
              </a:solidFill>
              <a:latin typeface="Arial Black" panose="020B0A04020102020204" pitchFamily="34" charset="0"/>
            </a:endParaRPr>
          </a:p>
          <a:p>
            <a:r>
              <a:rPr lang="pt-BR" sz="1800" b="0" i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​</a:t>
            </a:r>
            <a:r>
              <a:rPr lang="pt-B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SENAI prepara o futuro da indústria com educação profissional e inovação.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AE9BAC2-4B5A-468E-8C25-42C7B819969E}"/>
              </a:ext>
            </a:extLst>
          </p:cNvPr>
          <p:cNvSpPr txBox="1"/>
          <p:nvPr/>
        </p:nvSpPr>
        <p:spPr>
          <a:xfrm>
            <a:off x="1882238" y="4960426"/>
            <a:ext cx="373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u="none" strike="noStrike">
                <a:solidFill>
                  <a:srgbClr val="1B4B9F"/>
                </a:solidFill>
                <a:effectLst/>
                <a:latin typeface="Arial Black" panose="020B0A04020102020204" pitchFamily="34" charset="0"/>
              </a:rPr>
              <a:t>IEL-RS</a:t>
            </a:r>
          </a:p>
          <a:p>
            <a:endParaRPr lang="pt-BR" sz="1200">
              <a:solidFill>
                <a:srgbClr val="1B4B9F"/>
              </a:solidFill>
              <a:latin typeface="Arial Black" panose="020B0A04020102020204" pitchFamily="34" charset="0"/>
            </a:endParaRPr>
          </a:p>
          <a:p>
            <a:r>
              <a:rPr lang="pt-BR" sz="1800" b="0" i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​</a:t>
            </a:r>
            <a:r>
              <a:rPr lang="pt-BR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IEL forma líderes e conecta talentos ao mercado.</a:t>
            </a:r>
          </a:p>
        </p:txBody>
      </p:sp>
    </p:spTree>
    <p:extLst>
      <p:ext uri="{BB962C8B-B14F-4D97-AF65-F5344CB8AC3E}">
        <p14:creationId xmlns:p14="http://schemas.microsoft.com/office/powerpoint/2010/main" val="107833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1F19BD8-42CD-48D5-AFB8-9684C89A5F9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" b="3541"/>
          <a:stretch>
            <a:fillRect/>
          </a:stretch>
        </p:blipFill>
        <p:spPr bwMode="auto">
          <a:xfrm>
            <a:off x="-850107" y="1336705"/>
            <a:ext cx="5256213" cy="4611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CD97EF60-923C-419F-8E7C-ABD36687AA7B}"/>
              </a:ext>
            </a:extLst>
          </p:cNvPr>
          <p:cNvSpPr/>
          <p:nvPr/>
        </p:nvSpPr>
        <p:spPr>
          <a:xfrm>
            <a:off x="4839195" y="1597962"/>
            <a:ext cx="6287985" cy="14633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EE80E0-7FD8-4850-BAE0-2757834FD310}"/>
              </a:ext>
            </a:extLst>
          </p:cNvPr>
          <p:cNvSpPr txBox="1"/>
          <p:nvPr/>
        </p:nvSpPr>
        <p:spPr>
          <a:xfrm>
            <a:off x="5005449" y="1751333"/>
            <a:ext cx="601604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0" i="0" u="none" strike="noStrike" dirty="0">
                <a:solidFill>
                  <a:srgbClr val="1B4B9F"/>
                </a:solidFill>
                <a:effectLst/>
                <a:latin typeface="Arial Black"/>
              </a:rPr>
              <a:t>          SESI e SENAI​</a:t>
            </a:r>
            <a:endParaRPr lang="pt-BR" sz="1200" dirty="0">
              <a:solidFill>
                <a:srgbClr val="1B4B9F"/>
              </a:solidFill>
              <a:latin typeface="Arial Black"/>
            </a:endParaRPr>
          </a:p>
          <a:p>
            <a:pPr algn="just" rtl="0" fontAlgn="base"/>
            <a:r>
              <a:rPr lang="pt-BR" sz="1800" b="0" i="0" dirty="0">
                <a:solidFill>
                  <a:srgbClr val="000000"/>
                </a:solidFill>
                <a:effectLst/>
                <a:latin typeface="Arial Black"/>
              </a:rPr>
              <a:t>​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O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SESI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possui </a:t>
            </a:r>
            <a:r>
              <a:rPr lang="pt-BR" sz="1200" b="1" i="0" u="none" strike="noStrike" dirty="0">
                <a:solidFill>
                  <a:srgbClr val="0070C0"/>
                </a:solidFill>
                <a:effectLst/>
                <a:latin typeface="Arial"/>
                <a:cs typeface="Arial"/>
              </a:rPr>
              <a:t>45</a:t>
            </a:r>
            <a:r>
              <a:rPr lang="pt-BR" sz="1200" b="0" i="0" u="none" strike="noStrike" dirty="0">
                <a:solidFill>
                  <a:srgbClr val="B61313"/>
                </a:solidFill>
                <a:effectLst/>
                <a:latin typeface="Arial"/>
                <a:cs typeface="Arial"/>
              </a:rPr>
              <a:t>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unidades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distribuídas pelo RS, e em 2024 registrou </a:t>
            </a:r>
            <a:r>
              <a:rPr lang="pt-BR" sz="1200" b="1" i="0" u="none" strike="noStrike" dirty="0">
                <a:solidFill>
                  <a:srgbClr val="0070C0"/>
                </a:solidFill>
                <a:effectLst/>
                <a:latin typeface="Arial"/>
                <a:cs typeface="Arial"/>
              </a:rPr>
              <a:t>42.976 alunos 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matriculados nas seguintes modalidades: Educação Infantil, Contraturno Escolar, Educação de Jovens e Adultos (EJA), Ensino Médio e Educação Continuada.</a:t>
            </a:r>
          </a:p>
          <a:p>
            <a:pPr algn="just" rtl="0" fontAlgn="base"/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O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SENA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I possui </a:t>
            </a:r>
            <a:r>
              <a:rPr lang="pt-BR" sz="1200" b="1" i="0" u="none" strike="noStrike" dirty="0">
                <a:solidFill>
                  <a:srgbClr val="0070C0"/>
                </a:solidFill>
                <a:effectLst/>
                <a:latin typeface="Arial"/>
                <a:cs typeface="Arial"/>
              </a:rPr>
              <a:t>58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pt-BR" sz="12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unidades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 distribuídas pelo RS e, em </a:t>
            </a:r>
            <a:r>
              <a:rPr lang="pt-BR" sz="1200" b="1" i="0" u="none" strike="noStrike" dirty="0">
                <a:solidFill>
                  <a:srgbClr val="0070C0"/>
                </a:solidFill>
                <a:effectLst/>
                <a:latin typeface="Arial"/>
                <a:cs typeface="Arial"/>
              </a:rPr>
              <a:t>2024, </a:t>
            </a:r>
            <a:r>
              <a:rPr lang="pt-BR" sz="1200" b="1" i="0" u="none" strike="noStrike">
                <a:solidFill>
                  <a:srgbClr val="0070C0"/>
                </a:solidFill>
                <a:effectLst/>
                <a:latin typeface="Arial"/>
                <a:cs typeface="Arial"/>
              </a:rPr>
              <a:t>tivemos </a:t>
            </a:r>
            <a:r>
              <a:rPr lang="pt-BR" sz="1200" b="1">
                <a:solidFill>
                  <a:srgbClr val="0070C0"/>
                </a:solidFill>
                <a:latin typeface="Arial"/>
                <a:cs typeface="Arial"/>
              </a:rPr>
              <a:t>129.432 </a:t>
            </a:r>
            <a:r>
              <a:rPr lang="pt-BR" sz="1200" b="1" i="0" u="none" strike="noStrike">
                <a:solidFill>
                  <a:srgbClr val="0070C0"/>
                </a:solidFill>
                <a:effectLst/>
                <a:latin typeface="Arial"/>
                <a:cs typeface="Arial"/>
              </a:rPr>
              <a:t> </a:t>
            </a:r>
            <a:r>
              <a:rPr lang="pt-BR" sz="1200" b="1" i="0" u="none" strike="noStrike" dirty="0">
                <a:solidFill>
                  <a:srgbClr val="0070C0"/>
                </a:solidFill>
                <a:effectLst/>
                <a:latin typeface="Arial"/>
                <a:cs typeface="Arial"/>
              </a:rPr>
              <a:t>matrículas.</a:t>
            </a:r>
            <a:r>
              <a:rPr lang="pt-BR" sz="12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r>
              <a:rPr lang="pt-BR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pt-BR" sz="12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B2F0EE2D-FF1D-441B-83DA-3C389D7B9BB3}"/>
              </a:ext>
            </a:extLst>
          </p:cNvPr>
          <p:cNvSpPr/>
          <p:nvPr/>
        </p:nvSpPr>
        <p:spPr>
          <a:xfrm>
            <a:off x="4839195" y="3302525"/>
            <a:ext cx="6287985" cy="9863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5F19FE6-457B-41C8-A0DC-C96136D20C85}"/>
              </a:ext>
            </a:extLst>
          </p:cNvPr>
          <p:cNvSpPr txBox="1"/>
          <p:nvPr/>
        </p:nvSpPr>
        <p:spPr>
          <a:xfrm>
            <a:off x="5005449" y="3455896"/>
            <a:ext cx="6016041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0" i="0" u="none" strike="noStrike">
                <a:solidFill>
                  <a:srgbClr val="1B4B9F"/>
                </a:solidFill>
                <a:effectLst/>
                <a:latin typeface="Arial Black" panose="020B0A04020102020204" pitchFamily="34" charset="0"/>
              </a:rPr>
              <a:t>          CONTRATAÇÕES</a:t>
            </a:r>
            <a:endParaRPr lang="pt-BR" sz="1200">
              <a:solidFill>
                <a:srgbClr val="1B4B9F"/>
              </a:solidFill>
              <a:latin typeface="Arial Black" panose="020B0A04020102020204" pitchFamily="34" charset="0"/>
            </a:endParaRPr>
          </a:p>
          <a:p>
            <a:r>
              <a:rPr lang="pt-BR" sz="1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Realizamos contratações em diversos seguimentos. Em 2023 contratamos </a:t>
            </a:r>
            <a:r>
              <a:rPr lang="pt-BR" sz="1200">
                <a:solidFill>
                  <a:srgbClr val="000000"/>
                </a:solidFill>
                <a:latin typeface="Arial"/>
                <a:cs typeface="Arial"/>
              </a:rPr>
              <a:t>183.672</a:t>
            </a:r>
            <a:r>
              <a:rPr lang="pt-BR" sz="1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mil itens, e </a:t>
            </a:r>
            <a:r>
              <a:rPr lang="pt-BR" sz="1200" b="1">
                <a:solidFill>
                  <a:srgbClr val="000000"/>
                </a:solidFill>
                <a:latin typeface="Arial"/>
                <a:cs typeface="Arial"/>
              </a:rPr>
              <a:t>179.979</a:t>
            </a:r>
            <a:r>
              <a:rPr lang="pt-BR" sz="12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mil itens em 2024</a:t>
            </a:r>
            <a:r>
              <a:rPr lang="pt-BR" sz="1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, tanto de produtos e serviços.</a:t>
            </a:r>
            <a:r>
              <a:rPr lang="pt-BR" sz="12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  <a:endParaRPr lang="pt-BR" sz="12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518A6A4-CB02-44B1-9E40-F06E88FAE4DD}"/>
              </a:ext>
            </a:extLst>
          </p:cNvPr>
          <p:cNvSpPr/>
          <p:nvPr/>
        </p:nvSpPr>
        <p:spPr>
          <a:xfrm>
            <a:off x="4839195" y="4530103"/>
            <a:ext cx="6287985" cy="11382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2BFDCF7-F0FC-448B-A869-410D8CCD3D8E}"/>
              </a:ext>
            </a:extLst>
          </p:cNvPr>
          <p:cNvSpPr txBox="1"/>
          <p:nvPr/>
        </p:nvSpPr>
        <p:spPr>
          <a:xfrm>
            <a:off x="5005449" y="4683474"/>
            <a:ext cx="6016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u="none" strike="noStrike" dirty="0">
                <a:solidFill>
                  <a:srgbClr val="1B4B9F"/>
                </a:solidFill>
                <a:effectLst/>
                <a:latin typeface="Arial Black" panose="020B0A04020102020204" pitchFamily="34" charset="0"/>
              </a:rPr>
              <a:t>         SEGMENTOS CONTRATADOS</a:t>
            </a:r>
            <a:endParaRPr lang="pt-BR" sz="1200" dirty="0">
              <a:solidFill>
                <a:srgbClr val="1B4B9F"/>
              </a:solidFill>
              <a:latin typeface="Arial Black" panose="020B0A04020102020204" pitchFamily="34" charset="0"/>
            </a:endParaRPr>
          </a:p>
          <a:p>
            <a:r>
              <a:rPr lang="pt-BR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de consumo, serviços e obras, como aquisição de gêneros alimentícios, materiais de expediente, material didático para cursos, uniformes, serviços gráficos, serviços de vidraçaria, material e serviço de limpeza, entre outros.​</a:t>
            </a:r>
          </a:p>
        </p:txBody>
      </p:sp>
      <p:grpSp>
        <p:nvGrpSpPr>
          <p:cNvPr id="19" name="Google Shape;4059;p45">
            <a:extLst>
              <a:ext uri="{FF2B5EF4-FFF2-40B4-BE49-F238E27FC236}">
                <a16:creationId xmlns:a16="http://schemas.microsoft.com/office/drawing/2014/main" id="{92C47064-5CD6-43F9-8FD1-8EC2CA56F79B}"/>
              </a:ext>
            </a:extLst>
          </p:cNvPr>
          <p:cNvGrpSpPr/>
          <p:nvPr/>
        </p:nvGrpSpPr>
        <p:grpSpPr>
          <a:xfrm>
            <a:off x="5217608" y="1751333"/>
            <a:ext cx="245041" cy="276010"/>
            <a:chOff x="889275" y="861850"/>
            <a:chExt cx="487950" cy="424575"/>
          </a:xfrm>
          <a:solidFill>
            <a:srgbClr val="1A4B9F"/>
          </a:solidFill>
        </p:grpSpPr>
        <p:sp>
          <p:nvSpPr>
            <p:cNvPr id="20" name="Google Shape;4060;p45">
              <a:extLst>
                <a:ext uri="{FF2B5EF4-FFF2-40B4-BE49-F238E27FC236}">
                  <a16:creationId xmlns:a16="http://schemas.microsoft.com/office/drawing/2014/main" id="{1301C9CA-5FDB-474B-BBD6-3344E090E35C}"/>
                </a:ext>
              </a:extLst>
            </p:cNvPr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4061;p45">
              <a:extLst>
                <a:ext uri="{FF2B5EF4-FFF2-40B4-BE49-F238E27FC236}">
                  <a16:creationId xmlns:a16="http://schemas.microsoft.com/office/drawing/2014/main" id="{ECE3E50F-9E6E-4671-B9D8-045CA420D403}"/>
                </a:ext>
              </a:extLst>
            </p:cNvPr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4062;p45">
              <a:extLst>
                <a:ext uri="{FF2B5EF4-FFF2-40B4-BE49-F238E27FC236}">
                  <a16:creationId xmlns:a16="http://schemas.microsoft.com/office/drawing/2014/main" id="{AF4DD52F-B31E-4555-80F5-B396FDAD2CD3}"/>
                </a:ext>
              </a:extLst>
            </p:cNvPr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4063;p45">
              <a:extLst>
                <a:ext uri="{FF2B5EF4-FFF2-40B4-BE49-F238E27FC236}">
                  <a16:creationId xmlns:a16="http://schemas.microsoft.com/office/drawing/2014/main" id="{102D5C86-3F72-4CA9-B400-66CA1BE96ECA}"/>
                </a:ext>
              </a:extLst>
            </p:cNvPr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" name="Google Shape;8480;p55">
            <a:extLst>
              <a:ext uri="{FF2B5EF4-FFF2-40B4-BE49-F238E27FC236}">
                <a16:creationId xmlns:a16="http://schemas.microsoft.com/office/drawing/2014/main" id="{E6CC3898-F0A0-4EB3-8827-5475BD6D5EBF}"/>
              </a:ext>
            </a:extLst>
          </p:cNvPr>
          <p:cNvGrpSpPr/>
          <p:nvPr/>
        </p:nvGrpSpPr>
        <p:grpSpPr>
          <a:xfrm>
            <a:off x="5170108" y="3383842"/>
            <a:ext cx="358600" cy="309723"/>
            <a:chOff x="6524150" y="1938725"/>
            <a:chExt cx="297725" cy="276625"/>
          </a:xfrm>
          <a:solidFill>
            <a:srgbClr val="1A4B9F"/>
          </a:solidFill>
        </p:grpSpPr>
        <p:sp>
          <p:nvSpPr>
            <p:cNvPr id="25" name="Google Shape;8481;p55">
              <a:extLst>
                <a:ext uri="{FF2B5EF4-FFF2-40B4-BE49-F238E27FC236}">
                  <a16:creationId xmlns:a16="http://schemas.microsoft.com/office/drawing/2014/main" id="{FC0FDA78-81AE-41D1-8BF9-B5FE7CC90900}"/>
                </a:ext>
              </a:extLst>
            </p:cNvPr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482;p55">
              <a:extLst>
                <a:ext uri="{FF2B5EF4-FFF2-40B4-BE49-F238E27FC236}">
                  <a16:creationId xmlns:a16="http://schemas.microsoft.com/office/drawing/2014/main" id="{6F79F013-72E7-467D-B7D7-627ACF2D7610}"/>
                </a:ext>
              </a:extLst>
            </p:cNvPr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483;p55">
              <a:extLst>
                <a:ext uri="{FF2B5EF4-FFF2-40B4-BE49-F238E27FC236}">
                  <a16:creationId xmlns:a16="http://schemas.microsoft.com/office/drawing/2014/main" id="{CB84DED4-D608-4F54-84DB-668BC287FAD8}"/>
                </a:ext>
              </a:extLst>
            </p:cNvPr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484;p55">
              <a:extLst>
                <a:ext uri="{FF2B5EF4-FFF2-40B4-BE49-F238E27FC236}">
                  <a16:creationId xmlns:a16="http://schemas.microsoft.com/office/drawing/2014/main" id="{CDA2C00C-E6DF-4E76-A548-A013F5ADF5A7}"/>
                </a:ext>
              </a:extLst>
            </p:cNvPr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4178;p45">
            <a:extLst>
              <a:ext uri="{FF2B5EF4-FFF2-40B4-BE49-F238E27FC236}">
                <a16:creationId xmlns:a16="http://schemas.microsoft.com/office/drawing/2014/main" id="{E56A785F-24E8-4A15-9ACB-11F925551BB7}"/>
              </a:ext>
            </a:extLst>
          </p:cNvPr>
          <p:cNvSpPr/>
          <p:nvPr/>
        </p:nvSpPr>
        <p:spPr>
          <a:xfrm>
            <a:off x="5141663" y="4714627"/>
            <a:ext cx="311152" cy="246940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rgbClr val="1A4B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9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8AA63C-0FB8-473E-855C-8AEFF25376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9850" y="1176006"/>
            <a:ext cx="4047589" cy="579495"/>
          </a:xfrm>
        </p:spPr>
        <p:txBody>
          <a:bodyPr>
            <a:normAutofit lnSpcReduction="10000"/>
          </a:bodyPr>
          <a:lstStyle/>
          <a:p>
            <a:r>
              <a:rPr lang="pt-BR"/>
              <a:t>COMO SER FORNECEDOR DO SESI-RS E SENAI-RS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965845-6774-400C-8F47-7376AFA48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08182" y="1877189"/>
            <a:ext cx="4756150" cy="57949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/>
              <a:t>Cadastre-se no Portal de Compras do Sistema FIERGS (Site: https://compras.sistemafiergs.org.br).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C1741CF-7A82-4B47-8701-6F19C13D3CF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4" b="3524"/>
          <a:stretch>
            <a:fillRect/>
          </a:stretch>
        </p:blipFill>
        <p:spPr bwMode="auto">
          <a:xfrm>
            <a:off x="7343775" y="904875"/>
            <a:ext cx="5256213" cy="4611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68AA250D-DD37-4D15-8339-B480F8D53B12}"/>
              </a:ext>
            </a:extLst>
          </p:cNvPr>
          <p:cNvSpPr txBox="1">
            <a:spLocks/>
          </p:cNvSpPr>
          <p:nvPr/>
        </p:nvSpPr>
        <p:spPr>
          <a:xfrm>
            <a:off x="1339850" y="2700059"/>
            <a:ext cx="4756150" cy="5794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0" i="0" u="none" strike="noStrike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BENEFÍCIO E FACILIDADE DE SER FORNECEDOR DO SESI E SENAI</a:t>
            </a:r>
            <a:endParaRPr lang="pt-BR"/>
          </a:p>
        </p:txBody>
      </p:sp>
      <p:sp>
        <p:nvSpPr>
          <p:cNvPr id="7" name="Espaço Reservado para Texto 3">
            <a:extLst>
              <a:ext uri="{FF2B5EF4-FFF2-40B4-BE49-F238E27FC236}">
                <a16:creationId xmlns:a16="http://schemas.microsoft.com/office/drawing/2014/main" id="{BC2E04BF-E8DB-4B23-8EDD-C17FEF015C52}"/>
              </a:ext>
            </a:extLst>
          </p:cNvPr>
          <p:cNvSpPr txBox="1">
            <a:spLocks/>
          </p:cNvSpPr>
          <p:nvPr/>
        </p:nvSpPr>
        <p:spPr>
          <a:xfrm>
            <a:off x="1308182" y="3429000"/>
            <a:ext cx="4756150" cy="2524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/>
                <a:cs typeface="Arial"/>
              </a:rPr>
              <a:t>A empresa receberá notificações sobre produtos e serviços de sua linha de fornecimento para possíveis contratações;​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/>
                <a:cs typeface="Arial"/>
              </a:rPr>
              <a:t>O cadastro é fácil, rápido e gratuito, sem nenhum custo para mantê-lo ativo.​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/>
                <a:cs typeface="Arial"/>
              </a:rPr>
              <a:t>Contará com apoio e suporte para a realização do cadastro de sua empresa. Condições de pagamento atrativas: em até 21 dias após o encerramento e a conclusão da entrega do produto ou serviço.​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/>
                <a:cs typeface="Arial"/>
              </a:rPr>
              <a:t>O SESI-RS atua há 79 anos e o SENAI há 83 anos e, por meio do setor de suprimentos, buscamos empresas para fazer parte do nosso cadastro de fornecedores.</a:t>
            </a:r>
          </a:p>
        </p:txBody>
      </p:sp>
    </p:spTree>
    <p:extLst>
      <p:ext uri="{BB962C8B-B14F-4D97-AF65-F5344CB8AC3E}">
        <p14:creationId xmlns:p14="http://schemas.microsoft.com/office/powerpoint/2010/main" val="139059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8AA63C-0FB8-473E-855C-8AEFF25376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55330" y="2309061"/>
            <a:ext cx="4047589" cy="390998"/>
          </a:xfrm>
        </p:spPr>
        <p:txBody>
          <a:bodyPr>
            <a:normAutofit/>
          </a:bodyPr>
          <a:lstStyle/>
          <a:p>
            <a:r>
              <a:rPr lang="pt-BR"/>
              <a:t>Formas de Contratações:​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68AA250D-DD37-4D15-8339-B480F8D53B12}"/>
              </a:ext>
            </a:extLst>
          </p:cNvPr>
          <p:cNvSpPr txBox="1">
            <a:spLocks/>
          </p:cNvSpPr>
          <p:nvPr/>
        </p:nvSpPr>
        <p:spPr>
          <a:xfrm>
            <a:off x="1339850" y="1210944"/>
            <a:ext cx="4756150" cy="579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0" i="0" u="none" strike="noStrike"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REGULAMENTO SESI E SENAI​</a:t>
            </a:r>
            <a:endParaRPr lang="pt-BR"/>
          </a:p>
        </p:txBody>
      </p:sp>
      <p:sp>
        <p:nvSpPr>
          <p:cNvPr id="7" name="Espaço Reservado para Texto 3">
            <a:extLst>
              <a:ext uri="{FF2B5EF4-FFF2-40B4-BE49-F238E27FC236}">
                <a16:creationId xmlns:a16="http://schemas.microsoft.com/office/drawing/2014/main" id="{BC2E04BF-E8DB-4B23-8EDD-C17FEF015C52}"/>
              </a:ext>
            </a:extLst>
          </p:cNvPr>
          <p:cNvSpPr txBox="1">
            <a:spLocks/>
          </p:cNvSpPr>
          <p:nvPr/>
        </p:nvSpPr>
        <p:spPr>
          <a:xfrm>
            <a:off x="1339850" y="2309061"/>
            <a:ext cx="4649272" cy="35335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0" fontAlgn="base">
              <a:spcBef>
                <a:spcPts val="0"/>
              </a:spcBef>
            </a:pPr>
            <a:r>
              <a:rPr lang="pt-BR" sz="1600" b="1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O </a:t>
            </a:r>
            <a:r>
              <a:rPr lang="pt-BR" sz="1600" b="1" dirty="0">
                <a:solidFill>
                  <a:srgbClr val="FFFFFF"/>
                </a:solidFill>
                <a:latin typeface="Arial"/>
                <a:cs typeface="Arial"/>
              </a:rPr>
              <a:t>SESI</a:t>
            </a:r>
            <a:r>
              <a:rPr lang="pt-BR" sz="1600" b="1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 e SENAI possui um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just" rtl="0" fontAlgn="base">
              <a:spcBef>
                <a:spcPts val="0"/>
              </a:spcBef>
            </a:pPr>
            <a:r>
              <a:rPr lang="pt-BR" sz="1600" b="1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regulamento próprio para contratações.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just" rtl="0" fontAlgn="base">
              <a:spcBef>
                <a:spcPts val="0"/>
              </a:spcBef>
            </a:pPr>
            <a:endParaRPr lang="pt-BR">
              <a:solidFill>
                <a:srgbClr val="000000"/>
              </a:solidFill>
            </a:endParaRPr>
          </a:p>
          <a:p>
            <a:pPr algn="just" rtl="0" fontAlgn="base">
              <a:spcBef>
                <a:spcPts val="0"/>
              </a:spcBef>
            </a:pPr>
            <a:r>
              <a:rPr lang="pt-BR" b="1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Regulamento SESI e SENAI: </a:t>
            </a:r>
            <a:r>
              <a:rPr lang="pt-BR" b="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O processo de seleção tem por objetivo a obtenção da proposta mais vantajosa para o SESI e o SENAI, a partir de suas necessidades, e deve observar o padrão de mercado e buscar </a:t>
            </a:r>
            <a:r>
              <a:rPr lang="pt-BR" b="1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eficiência</a:t>
            </a:r>
            <a:r>
              <a:rPr lang="pt-BR" b="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, </a:t>
            </a:r>
            <a:r>
              <a:rPr lang="pt-BR" b="1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eficácia </a:t>
            </a:r>
            <a:r>
              <a:rPr lang="pt-BR" b="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e </a:t>
            </a:r>
            <a:r>
              <a:rPr lang="pt-BR" b="1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economicidade </a:t>
            </a:r>
            <a:r>
              <a:rPr lang="pt-BR" b="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das atividades institucionais.</a:t>
            </a:r>
            <a:r>
              <a:rPr lang="pt-BR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just" rtl="0" fontAlgn="base">
              <a:spcBef>
                <a:spcPts val="0"/>
              </a:spcBef>
            </a:pPr>
            <a:endParaRPr lang="pt-BR">
              <a:solidFill>
                <a:srgbClr val="000000"/>
              </a:solidFill>
            </a:endParaRPr>
          </a:p>
          <a:p>
            <a:pPr algn="just" rtl="0" fontAlgn="base">
              <a:lnSpc>
                <a:spcPct val="100000"/>
              </a:lnSpc>
              <a:spcBef>
                <a:spcPts val="0"/>
              </a:spcBef>
            </a:pPr>
            <a:r>
              <a:rPr lang="pt-BR" b="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Somos uma empresa privada, com regulamento próprio.</a:t>
            </a:r>
            <a:r>
              <a:rPr lang="en-US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​</a:t>
            </a:r>
          </a:p>
          <a:p>
            <a:pPr algn="just" rtl="0" fontAlgn="base">
              <a:lnSpc>
                <a:spcPct val="100000"/>
              </a:lnSpc>
              <a:spcBef>
                <a:spcPts val="0"/>
              </a:spcBef>
            </a:pPr>
            <a:endParaRPr lang="pt-BR" b="0" i="0">
              <a:solidFill>
                <a:srgbClr val="000000"/>
              </a:solidFill>
              <a:effectLst/>
            </a:endParaRPr>
          </a:p>
          <a:p>
            <a:pPr algn="just" rtl="0" fontAlgn="base">
              <a:lnSpc>
                <a:spcPct val="100000"/>
              </a:lnSpc>
              <a:spcBef>
                <a:spcPts val="0"/>
              </a:spcBef>
            </a:pPr>
            <a:r>
              <a:rPr lang="pt-BR" b="0" i="0" u="none" strike="noStrike" dirty="0">
                <a:solidFill>
                  <a:srgbClr val="FFFFFF"/>
                </a:solidFill>
                <a:effectLst/>
                <a:latin typeface="Arial"/>
                <a:cs typeface="Arial"/>
              </a:rPr>
              <a:t>Os principais documentos que solicitamos nos processos de seleção com disputa são: Certidões negativas, Contrato Social e Atestado de capacidade técnica.</a:t>
            </a:r>
            <a:endParaRPr lang="en-US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just" rtl="0" fontAlgn="base"/>
            <a:endParaRPr lang="pt-BR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9EA64948-9C26-42D7-8C5F-F052C84C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613" y="2885785"/>
            <a:ext cx="5097025" cy="223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A154986-141D-484E-8520-556F784CC5F6}"/>
              </a:ext>
            </a:extLst>
          </p:cNvPr>
          <p:cNvCxnSpPr>
            <a:cxnSpLocks/>
          </p:cNvCxnSpPr>
          <p:nvPr/>
        </p:nvCxnSpPr>
        <p:spPr>
          <a:xfrm>
            <a:off x="6460177" y="2208810"/>
            <a:ext cx="0" cy="3123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995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53E09A24CDCED4B881A08BA8DE3E211" ma:contentTypeVersion="15" ma:contentTypeDescription="Crie um novo documento." ma:contentTypeScope="" ma:versionID="be755f9fdcfd4ae772fde5060413175f">
  <xsd:schema xmlns:xsd="http://www.w3.org/2001/XMLSchema" xmlns:xs="http://www.w3.org/2001/XMLSchema" xmlns:p="http://schemas.microsoft.com/office/2006/metadata/properties" xmlns:ns2="768f563f-d5fe-4ef0-bcc1-9f136259460a" xmlns:ns3="7008c76c-32da-4c2a-9f5b-643db45850c7" targetNamespace="http://schemas.microsoft.com/office/2006/metadata/properties" ma:root="true" ma:fieldsID="3d3971c9da9520fac48a730f13e066b0" ns2:_="" ns3:_="">
    <xsd:import namespace="768f563f-d5fe-4ef0-bcc1-9f136259460a"/>
    <xsd:import namespace="7008c76c-32da-4c2a-9f5b-643db45850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f563f-d5fe-4ef0-bcc1-9f13625946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ffda5025-0764-4a31-aac0-71319eaca9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8c76c-32da-4c2a-9f5b-643db45850c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c7168de-1990-40dc-9e07-241f5cd587ee}" ma:internalName="TaxCatchAll" ma:showField="CatchAllData" ma:web="7008c76c-32da-4c2a-9f5b-643db4585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08c76c-32da-4c2a-9f5b-643db45850c7" xsi:nil="true"/>
    <lcf76f155ced4ddcb4097134ff3c332f xmlns="768f563f-d5fe-4ef0-bcc1-9f13625946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59DAAC-9458-49A8-8802-2B0677C4A30F}">
  <ds:schemaRefs>
    <ds:schemaRef ds:uri="7008c76c-32da-4c2a-9f5b-643db45850c7"/>
    <ds:schemaRef ds:uri="768f563f-d5fe-4ef0-bcc1-9f13625946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83047F0-BBA6-4AE1-868C-9775BDE597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E74420-E093-4109-A3B0-206C20A2B7F4}">
  <ds:schemaRefs>
    <ds:schemaRef ds:uri="http://purl.org/dc/elements/1.1/"/>
    <ds:schemaRef ds:uri="768f563f-d5fe-4ef0-bcc1-9f136259460a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7008c76c-32da-4c2a-9f5b-643db45850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1691</Words>
  <Application>Microsoft Office PowerPoint</Application>
  <PresentationFormat>Widescreen</PresentationFormat>
  <Paragraphs>172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Segoe UI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Sistema Fiergs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Martins da Rosa</dc:creator>
  <cp:lastModifiedBy>Deise Eberhardt Siqueira Freire</cp:lastModifiedBy>
  <cp:revision>45</cp:revision>
  <dcterms:created xsi:type="dcterms:W3CDTF">2024-09-04T17:33:02Z</dcterms:created>
  <dcterms:modified xsi:type="dcterms:W3CDTF">2025-08-20T13:49:18Z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0x010100753E09A24CDCED4B881A08BA8DE3E211</vt:lpwstr>
  </property>
  <property fmtid="{D5CDD505-2E9C-101B-9397-08002B2CF9AE}" pid="3" name="MediaServiceImageTags">
    <vt:lpwstr/>
  </property>
</Properties>
</file>